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7"/>
  </p:notesMasterIdLst>
  <p:handoutMasterIdLst>
    <p:handoutMasterId r:id="rId78"/>
  </p:handoutMasterIdLst>
  <p:sldIdLst>
    <p:sldId id="256" r:id="rId2"/>
    <p:sldId id="257" r:id="rId3"/>
    <p:sldId id="31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8" r:id="rId46"/>
    <p:sldId id="300" r:id="rId47"/>
    <p:sldId id="388" r:id="rId48"/>
    <p:sldId id="417" r:id="rId49"/>
    <p:sldId id="301" r:id="rId50"/>
    <p:sldId id="302" r:id="rId51"/>
    <p:sldId id="303" r:id="rId52"/>
    <p:sldId id="304" r:id="rId53"/>
    <p:sldId id="305" r:id="rId54"/>
    <p:sldId id="306" r:id="rId55"/>
    <p:sldId id="319" r:id="rId56"/>
    <p:sldId id="320" r:id="rId57"/>
    <p:sldId id="321" r:id="rId58"/>
    <p:sldId id="322" r:id="rId59"/>
    <p:sldId id="323" r:id="rId60"/>
    <p:sldId id="324" r:id="rId61"/>
    <p:sldId id="325" r:id="rId62"/>
    <p:sldId id="326" r:id="rId63"/>
    <p:sldId id="327" r:id="rId64"/>
    <p:sldId id="328" r:id="rId65"/>
    <p:sldId id="329" r:id="rId66"/>
    <p:sldId id="330" r:id="rId67"/>
    <p:sldId id="331" r:id="rId68"/>
    <p:sldId id="332" r:id="rId69"/>
    <p:sldId id="333" r:id="rId70"/>
    <p:sldId id="334" r:id="rId71"/>
    <p:sldId id="335" r:id="rId72"/>
    <p:sldId id="336" r:id="rId73"/>
    <p:sldId id="337" r:id="rId74"/>
    <p:sldId id="416" r:id="rId75"/>
    <p:sldId id="307" r:id="rId7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1pPr>
    <a:lvl2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2pPr>
    <a:lvl3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3pPr>
    <a:lvl4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4pPr>
    <a:lvl5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5pPr>
    <a:lvl6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6pPr>
    <a:lvl7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7pPr>
    <a:lvl8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8pPr>
    <a:lvl9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4C3C2611-4C71-4FC5-86AE-919BDF0F9419}" styleName="">
    <a:wholeTbl>
      <a:tcTxStyle>
        <a:srgbClr val="3E231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Style>
        <a:tcBdr/>
        <a:fill>
          <a:solidFill>
            <a:srgbClr val="FFFFFF"/>
          </a:solidFill>
        </a:fill>
      </a:tcStyle>
    </a:band2H>
    <a:firstCol>
      <a:tcTxStyle>
        <a:srgbClr val="3E231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a:srgbClr val="3E231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a:srgbClr val="3E231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62" d="100"/>
          <a:sy n="62" d="100"/>
        </p:scale>
        <p:origin x="-1296" y="72"/>
      </p:cViewPr>
      <p:guideLst>
        <p:guide orient="horz" pos="3072"/>
        <p:guide pos="4096"/>
      </p:guideLst>
    </p:cSldViewPr>
  </p:slideViewPr>
  <p:notesTextViewPr>
    <p:cViewPr>
      <p:scale>
        <a:sx n="1" d="1"/>
        <a:sy n="1" d="1"/>
      </p:scale>
      <p:origin x="0" y="0"/>
    </p:cViewPr>
  </p:notesTextViewPr>
  <p:gridSpacing cx="1800000" cy="1800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2016/7/30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2508437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682615217"/>
      </p:ext>
    </p:extLst>
  </p:cSld>
  <p:clrMap bg1="lt1" tx1="dk1" bg2="lt2" tx2="dk2" accent1="accent1" accent2="accent2" accent3="accent3" accent4="accent4" accent5="accent5" accent6="accent6" hlink="hlink" folHlink="folHlink"/>
  <p:notesStyle>
    <a:lvl1pPr defTabSz="457200" latinLnBrk="0">
      <a:lnSpc>
        <a:spcPct val="118000"/>
      </a:lnSpc>
      <a:defRPr sz="2200">
        <a:latin typeface="+mj-lt"/>
        <a:ea typeface="+mj-ea"/>
        <a:cs typeface="+mj-cs"/>
        <a:sym typeface="Helvetica Neue"/>
      </a:defRPr>
    </a:lvl1pPr>
    <a:lvl2pPr indent="228600" defTabSz="457200" latinLnBrk="0">
      <a:lnSpc>
        <a:spcPct val="118000"/>
      </a:lnSpc>
      <a:defRPr sz="2200">
        <a:latin typeface="+mj-lt"/>
        <a:ea typeface="+mj-ea"/>
        <a:cs typeface="+mj-cs"/>
        <a:sym typeface="Helvetica Neue"/>
      </a:defRPr>
    </a:lvl2pPr>
    <a:lvl3pPr indent="457200" defTabSz="457200" latinLnBrk="0">
      <a:lnSpc>
        <a:spcPct val="118000"/>
      </a:lnSpc>
      <a:defRPr sz="2200">
        <a:latin typeface="+mj-lt"/>
        <a:ea typeface="+mj-ea"/>
        <a:cs typeface="+mj-cs"/>
        <a:sym typeface="Helvetica Neue"/>
      </a:defRPr>
    </a:lvl3pPr>
    <a:lvl4pPr indent="685800" defTabSz="457200" latinLnBrk="0">
      <a:lnSpc>
        <a:spcPct val="118000"/>
      </a:lnSpc>
      <a:defRPr sz="2200">
        <a:latin typeface="+mj-lt"/>
        <a:ea typeface="+mj-ea"/>
        <a:cs typeface="+mj-cs"/>
        <a:sym typeface="Helvetica Neue"/>
      </a:defRPr>
    </a:lvl4pPr>
    <a:lvl5pPr indent="914400" defTabSz="457200" latinLnBrk="0">
      <a:lnSpc>
        <a:spcPct val="118000"/>
      </a:lnSpc>
      <a:defRPr sz="2200">
        <a:latin typeface="+mj-lt"/>
        <a:ea typeface="+mj-ea"/>
        <a:cs typeface="+mj-cs"/>
        <a:sym typeface="Helvetica Neue"/>
      </a:defRPr>
    </a:lvl5pPr>
    <a:lvl6pPr indent="1143000" defTabSz="457200" latinLnBrk="0">
      <a:lnSpc>
        <a:spcPct val="118000"/>
      </a:lnSpc>
      <a:defRPr sz="2200">
        <a:latin typeface="+mj-lt"/>
        <a:ea typeface="+mj-ea"/>
        <a:cs typeface="+mj-cs"/>
        <a:sym typeface="Helvetica Neue"/>
      </a:defRPr>
    </a:lvl6pPr>
    <a:lvl7pPr indent="1371600" defTabSz="457200" latinLnBrk="0">
      <a:lnSpc>
        <a:spcPct val="118000"/>
      </a:lnSpc>
      <a:defRPr sz="2200">
        <a:latin typeface="+mj-lt"/>
        <a:ea typeface="+mj-ea"/>
        <a:cs typeface="+mj-cs"/>
        <a:sym typeface="Helvetica Neue"/>
      </a:defRPr>
    </a:lvl7pPr>
    <a:lvl8pPr indent="1600200" defTabSz="457200" latinLnBrk="0">
      <a:lnSpc>
        <a:spcPct val="118000"/>
      </a:lnSpc>
      <a:defRPr sz="2200">
        <a:latin typeface="+mj-lt"/>
        <a:ea typeface="+mj-ea"/>
        <a:cs typeface="+mj-cs"/>
        <a:sym typeface="Helvetica Neue"/>
      </a:defRPr>
    </a:lvl8pPr>
    <a:lvl9pPr indent="1828800" defTabSz="457200" latinLnBrk="0">
      <a:lnSpc>
        <a:spcPct val="118000"/>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Shape 11"/>
          <p:cNvSpPr>
            <a:spLocks noGrp="1"/>
          </p:cNvSpPr>
          <p:nvPr>
            <p:ph type="title" hasCustomPrompt="1"/>
          </p:nvPr>
        </p:nvSpPr>
        <p:spPr>
          <a:xfrm>
            <a:off x="1270000" y="1689100"/>
            <a:ext cx="10464800" cy="3467100"/>
          </a:xfrm>
          <a:prstGeom prst="rect">
            <a:avLst/>
          </a:prstGeom>
        </p:spPr>
        <p:txBody>
          <a:bodyPr anchor="b"/>
          <a:lstStyle>
            <a:lvl1pPr algn="ctr"/>
          </a:lstStyle>
          <a:p>
            <a:r>
              <a:t>标题文本</a:t>
            </a:r>
          </a:p>
        </p:txBody>
      </p:sp>
      <p:sp>
        <p:nvSpPr>
          <p:cNvPr id="12" name="Shape 12"/>
          <p:cNvSpPr>
            <a:spLocks noGrp="1"/>
          </p:cNvSpPr>
          <p:nvPr>
            <p:ph type="body" sz="quarter" idx="1" hasCustomPrompt="1"/>
          </p:nvPr>
        </p:nvSpPr>
        <p:spPr>
          <a:xfrm>
            <a:off x="1270000" y="5181600"/>
            <a:ext cx="10464800" cy="14605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r>
              <a:t>正文级别 1</a:t>
            </a:r>
          </a:p>
          <a:p>
            <a:pPr lvl="1"/>
            <a:r>
              <a:t>正文级别 2</a:t>
            </a:r>
          </a:p>
          <a:p>
            <a:pPr lvl="2"/>
            <a:r>
              <a:t>正文级别 3</a:t>
            </a:r>
          </a:p>
          <a:p>
            <a:pPr lvl="3"/>
            <a:r>
              <a:t>正文级别 4</a:t>
            </a:r>
          </a:p>
          <a:p>
            <a:pPr lvl="4"/>
            <a:r>
              <a:t>正文级别 5</a:t>
            </a:r>
          </a:p>
        </p:txBody>
      </p:sp>
      <p:sp>
        <p:nvSpPr>
          <p:cNvPr id="13" name="Shape 13"/>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Shape 93"/>
          <p:cNvSpPr>
            <a:spLocks noGrp="1"/>
          </p:cNvSpPr>
          <p:nvPr>
            <p:ph type="body" sz="quarter" idx="1" hasCustomPrompt="1"/>
          </p:nvPr>
        </p:nvSpPr>
        <p:spPr>
          <a:xfrm>
            <a:off x="1270000" y="4241831"/>
            <a:ext cx="10464800" cy="901638"/>
          </a:xfrm>
          <a:prstGeom prst="rect">
            <a:avLst/>
          </a:prstGeom>
        </p:spPr>
        <p:txBody>
          <a:bodyPr/>
          <a:lstStyle>
            <a:lvl1pPr marL="0" indent="0" algn="ctr">
              <a:spcBef>
                <a:spcPts val="0"/>
              </a:spcBef>
              <a:buSzTx/>
              <a:buNone/>
            </a:lvl1pPr>
          </a:lstStyle>
          <a:p>
            <a:r>
              <a:t>“在此键入引文。”</a:t>
            </a:r>
          </a:p>
        </p:txBody>
      </p:sp>
      <p:sp>
        <p:nvSpPr>
          <p:cNvPr id="94" name="Shape 94"/>
          <p:cNvSpPr>
            <a:spLocks noGrp="1"/>
          </p:cNvSpPr>
          <p:nvPr>
            <p:ph type="body" sz="quarter" idx="13"/>
          </p:nvPr>
        </p:nvSpPr>
        <p:spPr>
          <a:xfrm>
            <a:off x="1270000" y="6362700"/>
            <a:ext cx="10464800" cy="647700"/>
          </a:xfrm>
          <a:prstGeom prst="rect">
            <a:avLst/>
          </a:prstGeom>
        </p:spPr>
        <p:txBody>
          <a:bodyPr anchor="t"/>
          <a:lstStyle/>
          <a:p>
            <a:pPr marL="0" indent="0" algn="ctr">
              <a:spcBef>
                <a:spcPts val="0"/>
              </a:spcBef>
              <a:buSzTx/>
              <a:buNone/>
              <a:defRPr sz="2800"/>
            </a:pPr>
            <a:endParaRPr/>
          </a:p>
        </p:txBody>
      </p:sp>
      <p:sp>
        <p:nvSpPr>
          <p:cNvPr id="95" name="Shape 95"/>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117" name="Shape 117"/>
          <p:cNvSpPr>
            <a:spLocks noGrp="1"/>
          </p:cNvSpPr>
          <p:nvPr>
            <p:ph type="body" sz="quarter" idx="1" hasCustomPrompt="1"/>
          </p:nvPr>
        </p:nvSpPr>
        <p:spPr>
          <a:xfrm>
            <a:off x="1270000" y="4241831"/>
            <a:ext cx="10464800" cy="901638"/>
          </a:xfrm>
          <a:prstGeom prst="rect">
            <a:avLst/>
          </a:prstGeom>
        </p:spPr>
        <p:txBody>
          <a:bodyPr/>
          <a:lstStyle>
            <a:lvl1pPr marL="0" indent="0" algn="ctr">
              <a:spcBef>
                <a:spcPts val="0"/>
              </a:spcBef>
              <a:buSzTx/>
              <a:buNone/>
            </a:lvl1pPr>
            <a:lvl2pPr algn="ctr">
              <a:spcBef>
                <a:spcPts val="0"/>
              </a:spcBef>
              <a:buBlip>
                <a:blip r:embed="rId2"/>
              </a:buBlip>
            </a:lvl2pPr>
            <a:lvl3pPr algn="ctr">
              <a:spcBef>
                <a:spcPts val="0"/>
              </a:spcBef>
              <a:buBlip>
                <a:blip r:embed="rId2"/>
              </a:buBlip>
            </a:lvl3pPr>
            <a:lvl4pPr algn="ctr">
              <a:spcBef>
                <a:spcPts val="0"/>
              </a:spcBef>
              <a:buBlip>
                <a:blip r:embed="rId2"/>
              </a:buBlip>
            </a:lvl4pPr>
            <a:lvl5pPr algn="ctr">
              <a:spcBef>
                <a:spcPts val="0"/>
              </a:spcBef>
              <a:buBlip>
                <a:blip r:embed="rId2"/>
              </a:buBlip>
            </a:lvl5pPr>
          </a:lstStyle>
          <a:p>
            <a:r>
              <a:t>正文级别 1</a:t>
            </a:r>
          </a:p>
          <a:p>
            <a:pPr lvl="1"/>
            <a:r>
              <a:t>正文级别 2</a:t>
            </a:r>
          </a:p>
          <a:p>
            <a:pPr lvl="2"/>
            <a:r>
              <a:t>正文级别 3</a:t>
            </a:r>
          </a:p>
          <a:p>
            <a:pPr lvl="3"/>
            <a:r>
              <a:t>正文级别 4</a:t>
            </a:r>
          </a:p>
          <a:p>
            <a:pPr lvl="4"/>
            <a:r>
              <a:t>正文级别 5</a:t>
            </a:r>
          </a:p>
        </p:txBody>
      </p:sp>
      <p:sp>
        <p:nvSpPr>
          <p:cNvPr id="118" name="Shape 118"/>
          <p:cNvSpPr>
            <a:spLocks noGrp="1"/>
          </p:cNvSpPr>
          <p:nvPr>
            <p:ph type="body" sz="quarter" idx="13"/>
          </p:nvPr>
        </p:nvSpPr>
        <p:spPr>
          <a:xfrm>
            <a:off x="1270000" y="6362700"/>
            <a:ext cx="10464800" cy="647700"/>
          </a:xfrm>
          <a:prstGeom prst="rect">
            <a:avLst/>
          </a:prstGeom>
        </p:spPr>
        <p:txBody>
          <a:bodyPr anchor="t"/>
          <a:lstStyle/>
          <a:p>
            <a:pPr marL="0" indent="0" algn="ctr">
              <a:spcBef>
                <a:spcPts val="0"/>
              </a:spcBef>
              <a:buSzTx/>
              <a:buNone/>
              <a:defRPr sz="2800"/>
            </a:pPr>
            <a:endParaRPr/>
          </a:p>
        </p:txBody>
      </p:sp>
      <p:sp>
        <p:nvSpPr>
          <p:cNvPr id="119" name="Shape 119"/>
          <p:cNvSpPr>
            <a:spLocks noGrp="1"/>
          </p:cNvSpPr>
          <p:nvPr>
            <p:ph type="sldNum" sz="quarter" idx="2"/>
          </p:nvPr>
        </p:nvSpPr>
        <p:spPr>
          <a:xfrm>
            <a:off x="6337299" y="9296400"/>
            <a:ext cx="323479" cy="457200"/>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Shape 20"/>
          <p:cNvSpPr>
            <a:spLocks noGrp="1"/>
          </p:cNvSpPr>
          <p:nvPr>
            <p:ph type="pic" sz="half" idx="13"/>
          </p:nvPr>
        </p:nvSpPr>
        <p:spPr>
          <a:xfrm>
            <a:off x="1573807" y="1421424"/>
            <a:ext cx="9855201" cy="5143503"/>
          </a:xfrm>
          <a:prstGeom prst="rect">
            <a:avLst/>
          </a:prstGeom>
        </p:spPr>
        <p:txBody>
          <a:bodyPr lIns="91439" tIns="45719" rIns="91439" bIns="45719" anchor="t">
            <a:noAutofit/>
          </a:bodyPr>
          <a:lstStyle/>
          <a:p>
            <a:endParaRPr/>
          </a:p>
        </p:txBody>
      </p:sp>
      <p:sp>
        <p:nvSpPr>
          <p:cNvPr id="21" name="Shape 21"/>
          <p:cNvSpPr>
            <a:spLocks noGrp="1"/>
          </p:cNvSpPr>
          <p:nvPr>
            <p:ph type="title" hasCustomPrompt="1"/>
          </p:nvPr>
        </p:nvSpPr>
        <p:spPr>
          <a:xfrm>
            <a:off x="1270000" y="6680200"/>
            <a:ext cx="10464800" cy="1270000"/>
          </a:xfrm>
          <a:prstGeom prst="rect">
            <a:avLst/>
          </a:prstGeom>
        </p:spPr>
        <p:txBody>
          <a:bodyPr anchor="b"/>
          <a:lstStyle>
            <a:lvl1pPr algn="ctr"/>
          </a:lstStyle>
          <a:p>
            <a:r>
              <a:t>标题文本</a:t>
            </a:r>
          </a:p>
        </p:txBody>
      </p:sp>
      <p:sp>
        <p:nvSpPr>
          <p:cNvPr id="22" name="Shape 22"/>
          <p:cNvSpPr>
            <a:spLocks noGrp="1"/>
          </p:cNvSpPr>
          <p:nvPr>
            <p:ph type="body" sz="quarter" idx="1" hasCustomPrompt="1"/>
          </p:nvPr>
        </p:nvSpPr>
        <p:spPr>
          <a:xfrm>
            <a:off x="1270000" y="7835900"/>
            <a:ext cx="10464800" cy="14605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r>
              <a:t>正文级别 1</a:t>
            </a:r>
          </a:p>
          <a:p>
            <a:pPr lvl="1"/>
            <a:r>
              <a:t>正文级别 2</a:t>
            </a:r>
          </a:p>
          <a:p>
            <a:pPr lvl="2"/>
            <a:r>
              <a:t>正文级别 3</a:t>
            </a:r>
          </a:p>
          <a:p>
            <a:pPr lvl="3"/>
            <a:r>
              <a:t>正文级别 4</a:t>
            </a:r>
          </a:p>
          <a:p>
            <a:pPr lvl="4"/>
            <a:r>
              <a:t>正文级别 5</a:t>
            </a:r>
          </a:p>
        </p:txBody>
      </p:sp>
      <p:sp>
        <p:nvSpPr>
          <p:cNvPr id="23" name="Shape 23"/>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Shape 30"/>
          <p:cNvSpPr>
            <a:spLocks noGrp="1"/>
          </p:cNvSpPr>
          <p:nvPr>
            <p:ph type="title" hasCustomPrompt="1"/>
          </p:nvPr>
        </p:nvSpPr>
        <p:spPr>
          <a:xfrm>
            <a:off x="1270000" y="3289300"/>
            <a:ext cx="10464800" cy="3175000"/>
          </a:xfrm>
          <a:prstGeom prst="rect">
            <a:avLst/>
          </a:prstGeom>
        </p:spPr>
        <p:txBody>
          <a:bodyPr/>
          <a:lstStyle>
            <a:lvl1pPr algn="ctr"/>
          </a:lstStyle>
          <a:p>
            <a:r>
              <a:t>标题文本</a:t>
            </a:r>
          </a:p>
        </p:txBody>
      </p:sp>
      <p:sp>
        <p:nvSpPr>
          <p:cNvPr id="31" name="Shape 3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75450" y="1408083"/>
            <a:ext cx="4673600" cy="6972301"/>
          </a:xfrm>
          <a:prstGeom prst="rect">
            <a:avLst/>
          </a:prstGeom>
        </p:spPr>
        <p:txBody>
          <a:bodyPr lIns="91439" tIns="45719" rIns="91439" bIns="45719" anchor="t">
            <a:noAutofit/>
          </a:bodyPr>
          <a:lstStyle/>
          <a:p>
            <a:endParaRPr/>
          </a:p>
        </p:txBody>
      </p:sp>
      <p:sp>
        <p:nvSpPr>
          <p:cNvPr id="39" name="Shape 39"/>
          <p:cNvSpPr>
            <a:spLocks noGrp="1"/>
          </p:cNvSpPr>
          <p:nvPr>
            <p:ph type="title" hasCustomPrompt="1"/>
          </p:nvPr>
        </p:nvSpPr>
        <p:spPr>
          <a:xfrm>
            <a:off x="965200" y="1397000"/>
            <a:ext cx="5600700" cy="4038600"/>
          </a:xfrm>
          <a:prstGeom prst="rect">
            <a:avLst/>
          </a:prstGeom>
        </p:spPr>
        <p:txBody>
          <a:bodyPr anchor="b"/>
          <a:lstStyle>
            <a:lvl1pPr algn="ctr">
              <a:defRPr sz="6800"/>
            </a:lvl1pPr>
          </a:lstStyle>
          <a:p>
            <a:r>
              <a:t>标题文本</a:t>
            </a:r>
          </a:p>
        </p:txBody>
      </p:sp>
      <p:sp>
        <p:nvSpPr>
          <p:cNvPr id="40" name="Shape 40"/>
          <p:cNvSpPr>
            <a:spLocks noGrp="1"/>
          </p:cNvSpPr>
          <p:nvPr>
            <p:ph type="body" sz="quarter" idx="1" hasCustomPrompt="1"/>
          </p:nvPr>
        </p:nvSpPr>
        <p:spPr>
          <a:xfrm>
            <a:off x="965200" y="5448300"/>
            <a:ext cx="5600700" cy="29337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r>
              <a:t>正文级别 1</a:t>
            </a:r>
          </a:p>
          <a:p>
            <a:pPr lvl="1"/>
            <a:r>
              <a:t>正文级别 2</a:t>
            </a:r>
          </a:p>
          <a:p>
            <a:pPr lvl="2"/>
            <a:r>
              <a:t>正文级别 3</a:t>
            </a:r>
          </a:p>
          <a:p>
            <a:pPr lvl="3"/>
            <a:r>
              <a:t>正文级别 4</a:t>
            </a:r>
          </a:p>
          <a:p>
            <a:pPr lvl="4"/>
            <a:r>
              <a:t>正文级别 5</a:t>
            </a:r>
          </a:p>
        </p:txBody>
      </p:sp>
      <p:sp>
        <p:nvSpPr>
          <p:cNvPr id="41" name="Shape 4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hasCustomPrompt="1"/>
          </p:nvPr>
        </p:nvSpPr>
        <p:spPr>
          <a:xfrm>
            <a:off x="1270000" y="635000"/>
            <a:ext cx="10464800" cy="2108200"/>
          </a:xfrm>
          <a:prstGeom prst="rect">
            <a:avLst/>
          </a:prstGeom>
        </p:spPr>
        <p:txBody>
          <a:bodyPr/>
          <a:lstStyle>
            <a:lvl1pPr algn="ctr"/>
          </a:lstStyle>
          <a:p>
            <a:r>
              <a:t>标题文本</a:t>
            </a:r>
          </a:p>
        </p:txBody>
      </p:sp>
      <p:sp>
        <p:nvSpPr>
          <p:cNvPr id="49" name="Shape 49"/>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Shape 56"/>
          <p:cNvSpPr>
            <a:spLocks noGrp="1"/>
          </p:cNvSpPr>
          <p:nvPr>
            <p:ph type="title" hasCustomPrompt="1"/>
          </p:nvPr>
        </p:nvSpPr>
        <p:spPr>
          <a:xfrm>
            <a:off x="1270000" y="635000"/>
            <a:ext cx="10464800" cy="2108200"/>
          </a:xfrm>
          <a:prstGeom prst="rect">
            <a:avLst/>
          </a:prstGeom>
        </p:spPr>
        <p:txBody>
          <a:bodyPr/>
          <a:lstStyle>
            <a:lvl1pPr algn="ctr"/>
          </a:lstStyle>
          <a:p>
            <a:r>
              <a:t>标题文本</a:t>
            </a:r>
          </a:p>
        </p:txBody>
      </p:sp>
      <p:sp>
        <p:nvSpPr>
          <p:cNvPr id="57" name="Shape 57"/>
          <p:cNvSpPr>
            <a:spLocks noGrp="1"/>
          </p:cNvSpPr>
          <p:nvPr>
            <p:ph type="body" idx="1" hasCustomPrompt="1"/>
          </p:nvPr>
        </p:nvSpPr>
        <p:spPr>
          <a:xfrm>
            <a:off x="1270000" y="2819400"/>
            <a:ext cx="10464800" cy="5842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正文级别 1</a:t>
            </a:r>
          </a:p>
          <a:p>
            <a:pPr lvl="1"/>
            <a:r>
              <a:t>正文级别 2</a:t>
            </a:r>
          </a:p>
          <a:p>
            <a:pPr lvl="2"/>
            <a:r>
              <a:t>正文级别 3</a:t>
            </a:r>
          </a:p>
          <a:p>
            <a:pPr lvl="3"/>
            <a:r>
              <a:t>正文级别 4</a:t>
            </a:r>
          </a:p>
          <a:p>
            <a:pPr lvl="4"/>
            <a:r>
              <a:t>正文级别 5</a:t>
            </a:r>
          </a:p>
        </p:txBody>
      </p:sp>
      <p:sp>
        <p:nvSpPr>
          <p:cNvPr id="58" name="Shape 5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31000" y="2857500"/>
            <a:ext cx="5003800" cy="5588000"/>
          </a:xfrm>
          <a:prstGeom prst="rect">
            <a:avLst/>
          </a:prstGeom>
        </p:spPr>
        <p:txBody>
          <a:bodyPr lIns="91439" tIns="45719" rIns="91439" bIns="45719" anchor="t">
            <a:noAutofit/>
          </a:bodyPr>
          <a:lstStyle/>
          <a:p>
            <a:endParaRPr/>
          </a:p>
        </p:txBody>
      </p:sp>
      <p:sp>
        <p:nvSpPr>
          <p:cNvPr id="66" name="Shape 66"/>
          <p:cNvSpPr>
            <a:spLocks noGrp="1"/>
          </p:cNvSpPr>
          <p:nvPr>
            <p:ph type="title" hasCustomPrompt="1"/>
          </p:nvPr>
        </p:nvSpPr>
        <p:spPr>
          <a:xfrm>
            <a:off x="1270000" y="635000"/>
            <a:ext cx="10464800" cy="2108200"/>
          </a:xfrm>
          <a:prstGeom prst="rect">
            <a:avLst/>
          </a:prstGeom>
        </p:spPr>
        <p:txBody>
          <a:bodyPr/>
          <a:lstStyle>
            <a:lvl1pPr algn="ctr"/>
          </a:lstStyle>
          <a:p>
            <a:r>
              <a:t>标题文本</a:t>
            </a:r>
          </a:p>
        </p:txBody>
      </p:sp>
      <p:sp>
        <p:nvSpPr>
          <p:cNvPr id="67" name="Shape 67"/>
          <p:cNvSpPr>
            <a:spLocks noGrp="1"/>
          </p:cNvSpPr>
          <p:nvPr>
            <p:ph type="body" sz="half" idx="1" hasCustomPrompt="1"/>
          </p:nvPr>
        </p:nvSpPr>
        <p:spPr>
          <a:xfrm>
            <a:off x="1270000" y="2819400"/>
            <a:ext cx="5016500" cy="5651500"/>
          </a:xfrm>
          <a:prstGeom prst="rect">
            <a:avLst/>
          </a:prstGeom>
        </p:spPr>
        <p:txBody>
          <a:bodyPr/>
          <a:lstStyle>
            <a:lvl1pPr marL="368300" indent="-368300">
              <a:spcBef>
                <a:spcPts val="2800"/>
              </a:spcBef>
              <a:buBlip>
                <a:blip r:embed="rId2"/>
              </a:buBlip>
              <a:defRPr sz="3000"/>
            </a:lvl1pPr>
            <a:lvl2pPr marL="736600" indent="-368300">
              <a:spcBef>
                <a:spcPts val="2800"/>
              </a:spcBef>
              <a:buBlip>
                <a:blip r:embed="rId2"/>
              </a:buBlip>
              <a:defRPr sz="3000"/>
            </a:lvl2pPr>
            <a:lvl3pPr marL="1104900" indent="-368300">
              <a:spcBef>
                <a:spcPts val="2800"/>
              </a:spcBef>
              <a:buBlip>
                <a:blip r:embed="rId2"/>
              </a:buBlip>
              <a:defRPr sz="3000"/>
            </a:lvl3pPr>
            <a:lvl4pPr marL="1473200" indent="-368300">
              <a:spcBef>
                <a:spcPts val="2800"/>
              </a:spcBef>
              <a:buBlip>
                <a:blip r:embed="rId2"/>
              </a:buBlip>
              <a:defRPr sz="3000"/>
            </a:lvl4pPr>
            <a:lvl5pPr marL="1841500" indent="-368300">
              <a:spcBef>
                <a:spcPts val="2800"/>
              </a:spcBef>
              <a:buBlip>
                <a:blip r:embed="rId2"/>
              </a:buBlip>
              <a:defRPr sz="3000"/>
            </a:lvl5pPr>
          </a:lstStyle>
          <a:p>
            <a:r>
              <a:t>正文级别 1</a:t>
            </a:r>
          </a:p>
          <a:p>
            <a:pPr lvl="1"/>
            <a:r>
              <a:t>正文级别 2</a:t>
            </a:r>
          </a:p>
          <a:p>
            <a:pPr lvl="2"/>
            <a:r>
              <a:t>正文级别 3</a:t>
            </a:r>
          </a:p>
          <a:p>
            <a:pPr lvl="3"/>
            <a:r>
              <a:t>正文级别 4</a:t>
            </a:r>
          </a:p>
          <a:p>
            <a:pPr lvl="4"/>
            <a:r>
              <a:t>正文级别 5</a:t>
            </a:r>
          </a:p>
        </p:txBody>
      </p:sp>
      <p:sp>
        <p:nvSpPr>
          <p:cNvPr id="68" name="Shape 6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Shape 75"/>
          <p:cNvSpPr>
            <a:spLocks noGrp="1"/>
          </p:cNvSpPr>
          <p:nvPr>
            <p:ph type="body" idx="1" hasCustomPrompt="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正文级别 1</a:t>
            </a:r>
          </a:p>
          <a:p>
            <a:pPr lvl="1"/>
            <a:r>
              <a:t>正文级别 2</a:t>
            </a:r>
          </a:p>
          <a:p>
            <a:pPr lvl="2"/>
            <a:r>
              <a:t>正文级别 3</a:t>
            </a:r>
          </a:p>
          <a:p>
            <a:pPr lvl="3"/>
            <a:r>
              <a:t>正文级别 4</a:t>
            </a:r>
          </a:p>
          <a:p>
            <a:pPr lvl="4"/>
            <a:r>
              <a:t>正文级别 5</a:t>
            </a:r>
          </a:p>
        </p:txBody>
      </p:sp>
      <p:sp>
        <p:nvSpPr>
          <p:cNvPr id="76" name="Shape 76"/>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7396539" y="812918"/>
            <a:ext cx="4660903" cy="2984501"/>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7396539" y="4038717"/>
            <a:ext cx="4660903" cy="4864102"/>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25500"/>
            <a:ext cx="6197600" cy="80899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body" idx="1"/>
          </p:nvPr>
        </p:nvSpPr>
        <p:spPr>
          <a:xfrm>
            <a:off x="1270000" y="1168400"/>
            <a:ext cx="10464800" cy="7416800"/>
          </a:xfrm>
          <a:prstGeom prst="rect">
            <a:avLst/>
          </a:prstGeom>
          <a:ln w="12700">
            <a:miter lim="400000"/>
          </a:ln>
        </p:spPr>
        <p:txBody>
          <a:bodyPr lIns="50800" tIns="50800" rIns="50800" bIns="50800" anchor="ctr">
            <a:normAutofit/>
          </a:bodyPr>
          <a:lstStyle>
            <a:lvl1pPr>
              <a:buBlip>
                <a:blip r:embed="rId16"/>
              </a:buBlip>
            </a:lvl1pPr>
            <a:lvl2pPr>
              <a:buBlip>
                <a:blip r:embed="rId16"/>
              </a:buBlip>
            </a:lvl2pPr>
            <a:lvl3pPr>
              <a:buBlip>
                <a:blip r:embed="rId16"/>
              </a:buBlip>
            </a:lvl3pPr>
            <a:lvl4pPr>
              <a:buBlip>
                <a:blip r:embed="rId16"/>
              </a:buBlip>
            </a:lvl4pPr>
            <a:lvl5pPr>
              <a:buBlip>
                <a:blip r:embed="rId16"/>
              </a:buBlip>
            </a:lvl5pPr>
          </a:lstStyle>
          <a:p>
            <a:r>
              <a:t>正文级别 1</a:t>
            </a:r>
          </a:p>
          <a:p>
            <a:pPr lvl="1"/>
            <a:r>
              <a:t>正文级别 2</a:t>
            </a:r>
          </a:p>
          <a:p>
            <a:pPr lvl="2"/>
            <a:r>
              <a:t>正文级别 3</a:t>
            </a:r>
          </a:p>
          <a:p>
            <a:pPr lvl="3"/>
            <a:r>
              <a:t>正文级别 4</a:t>
            </a:r>
          </a:p>
          <a:p>
            <a:pPr lvl="4"/>
            <a:r>
              <a:t>正文级别 5</a:t>
            </a:r>
          </a:p>
        </p:txBody>
      </p:sp>
      <p:sp>
        <p:nvSpPr>
          <p:cNvPr id="3" name="Shape 3"/>
          <p:cNvSpPr>
            <a:spLocks noGrp="1"/>
          </p:cNvSpPr>
          <p:nvPr>
            <p:ph type="title"/>
          </p:nvPr>
        </p:nvSpPr>
        <p:spPr>
          <a:xfrm>
            <a:off x="1948462" y="1950720"/>
            <a:ext cx="10403841" cy="661529"/>
          </a:xfrm>
          <a:prstGeom prst="rect">
            <a:avLst/>
          </a:prstGeom>
          <a:ln w="12700">
            <a:miter lim="400000"/>
          </a:ln>
        </p:spPr>
        <p:txBody>
          <a:bodyPr lIns="50800" tIns="50800" rIns="50800" bIns="50800" anchor="ctr">
            <a:normAutofit/>
          </a:bodyPr>
          <a:lstStyle/>
          <a:p>
            <a:endParaRPr/>
          </a:p>
        </p:txBody>
      </p:sp>
      <p:sp>
        <p:nvSpPr>
          <p:cNvPr id="4" name="Shape 4"/>
          <p:cNvSpPr>
            <a:spLocks noGrp="1"/>
          </p:cNvSpPr>
          <p:nvPr>
            <p:ph type="sldNum" sz="quarter" idx="2"/>
          </p:nvPr>
        </p:nvSpPr>
        <p:spPr>
          <a:xfrm>
            <a:off x="6337299" y="9296400"/>
            <a:ext cx="323479" cy="457200"/>
          </a:xfrm>
          <a:prstGeom prst="rect">
            <a:avLst/>
          </a:prstGeom>
          <a:ln w="12700">
            <a:miter lim="400000"/>
          </a:ln>
        </p:spPr>
        <p:txBody>
          <a:bodyPr wrap="none" lIns="50800" tIns="50800" rIns="50800" bIns="50800">
            <a:spAutoFit/>
          </a:bodyPr>
          <a:lstStyle>
            <a:lvl1pPr>
              <a:lnSpc>
                <a:spcPct val="100000"/>
              </a:lnSpc>
              <a:defRPr sz="1800" b="0">
                <a:latin typeface="Papyrus"/>
                <a:ea typeface="Papyrus"/>
                <a:cs typeface="Papyrus"/>
                <a:sym typeface="Papyrus"/>
              </a:defRPr>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1pPr>
      <a:lvl2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2pPr>
      <a:lvl3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3pPr>
      <a:lvl4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4pPr>
      <a:lvl5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5pPr>
      <a:lvl6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6pPr>
      <a:lvl7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7pPr>
      <a:lvl8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8pPr>
      <a:lvl9pPr marL="0" marR="0" indent="0" algn="l" defTabSz="584200" rtl="0" latinLnBrk="0">
        <a:lnSpc>
          <a:spcPct val="100000"/>
        </a:lnSpc>
        <a:spcBef>
          <a:spcPts val="0"/>
        </a:spcBef>
        <a:spcAft>
          <a:spcPts val="0"/>
        </a:spcAft>
        <a:buClrTx/>
        <a:buSzTx/>
        <a:buFontTx/>
        <a:buNone/>
        <a:defRPr sz="7200" b="0" i="0" u="none" strike="noStrike" cap="none" spc="0" baseline="0">
          <a:ln>
            <a:noFill/>
          </a:ln>
          <a:solidFill>
            <a:srgbClr val="3E231A"/>
          </a:solidFill>
          <a:uFillTx/>
          <a:latin typeface="Papyrus"/>
          <a:ea typeface="Papyrus"/>
          <a:cs typeface="Papyrus"/>
          <a:sym typeface="Papyrus"/>
        </a:defRPr>
      </a:lvl9pPr>
    </p:titleStyle>
    <p:bodyStyle>
      <a:lvl1pPr marL="4699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16"/>
        </a:buBlip>
        <a:defRPr sz="3800" b="0" i="0" u="none" strike="noStrike" cap="none" spc="0" baseline="0">
          <a:ln>
            <a:noFill/>
          </a:ln>
          <a:solidFill>
            <a:srgbClr val="3E231A"/>
          </a:solidFill>
          <a:uFillTx/>
          <a:latin typeface="Papyrus"/>
          <a:ea typeface="Papyrus"/>
          <a:cs typeface="Papyrus"/>
          <a:sym typeface="Papyrus"/>
        </a:defRPr>
      </a:lvl9pPr>
    </p:bodyStyle>
    <p:otherStyle>
      <a:lvl1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1pPr>
      <a:lvl2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2pPr>
      <a:lvl3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3pPr>
      <a:lvl4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4pPr>
      <a:lvl5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5pPr>
      <a:lvl6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6pPr>
      <a:lvl7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7pPr>
      <a:lvl8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8pPr>
      <a:lvl9pPr marL="0" marR="0" indent="0" algn="ctr" defTabSz="584200" rtl="0" latinLnBrk="0">
        <a:lnSpc>
          <a:spcPct val="100000"/>
        </a:lnSpc>
        <a:spcBef>
          <a:spcPts val="0"/>
        </a:spcBef>
        <a:spcAft>
          <a:spcPts val="0"/>
        </a:spcAft>
        <a:buClrTx/>
        <a:buSzTx/>
        <a:buFontTx/>
        <a:buNone/>
        <a:defRPr sz="1800" b="0" i="0" u="none" strike="noStrike" cap="none" spc="0" baseline="0">
          <a:ln>
            <a:noFill/>
          </a:ln>
          <a:solidFill>
            <a:schemeClr val="tx1"/>
          </a:solidFill>
          <a:uFillTx/>
          <a:latin typeface="+mn-lt"/>
          <a:ea typeface="+mn-ea"/>
          <a:cs typeface="+mn-cs"/>
          <a:sym typeface="Papyru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www.namoc.org/xwzx/yjdt/dt2013/201302/t20130215_217736.htm" TargetMode="External"/><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hyperlink" Target="http://art.people.com.cn/n/2015/0213/c206244-26559699.html" TargetMode="External"/><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hyperlink" Target="http://www.chinanews.com/cul/2015/02-06/7040877.shtml" TargetMode="External"/><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hyperlink" Target="http://epaper.southcn.com/nfdaily/html/2015-02/16/content_7402481.htm" TargetMode="External"/><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http://www.ycwb.com/ePaper/xkb/html/2012-01/15/content_1303121.htm" TargetMode="External"/><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cnstock.com/v_news/sns_rdsm/201602/3702084.htm" TargetMode="Externa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hyperlink" Target="http://money.cnfol.com/shoucangjingcui/20160127/22180003.shtml" TargetMode="External"/><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43.jpe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52.png"/><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subTitle" sz="quarter" idx="1"/>
          </p:nvPr>
        </p:nvSpPr>
        <p:spPr>
          <a:xfrm>
            <a:off x="5721350" y="2019300"/>
            <a:ext cx="1000125" cy="7960360"/>
          </a:xfrm>
          <a:prstGeom prst="rect">
            <a:avLst/>
          </a:prstGeom>
        </p:spPr>
        <p:txBody>
          <a:bodyPr vert="eaVert">
            <a:normAutofit fontScale="92500"/>
          </a:bodyPr>
          <a:lstStyle>
            <a:lvl1pPr>
              <a:defRPr sz="6000">
                <a:latin typeface="微软雅黑 Light" charset="-122"/>
                <a:ea typeface="微软雅黑 Light" charset="-122"/>
                <a:cs typeface="微软雅黑 Light" charset="-122"/>
                <a:sym typeface="微软雅黑 Light" charset="-122"/>
              </a:defRPr>
            </a:lvl1pPr>
          </a:lstStyle>
          <a:p>
            <a:pPr algn="l"/>
            <a:r>
              <a:rPr lang="zh-CN" sz="5400" dirty="0" err="1">
                <a:latin typeface="华文行楷" charset="-122"/>
                <a:ea typeface="华文行楷" charset="-122"/>
              </a:rPr>
              <a:t>开封</a:t>
            </a:r>
            <a:r>
              <a:rPr sz="5400" dirty="0" err="1">
                <a:latin typeface="华文行楷" charset="-122"/>
                <a:ea typeface="华文行楷" charset="-122"/>
              </a:rPr>
              <a:t>朱仙镇木版年画集团</a:t>
            </a:r>
            <a:endParaRPr sz="3600" dirty="0" err="1">
              <a:latin typeface="华文行楷" charset="-122"/>
              <a:ea typeface="华文行楷" charset="-122"/>
            </a:endParaRPr>
          </a:p>
        </p:txBody>
      </p:sp>
      <p:pic>
        <p:nvPicPr>
          <p:cNvPr id="129" name="image4.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915025" y="918210"/>
            <a:ext cx="1012190" cy="954405"/>
          </a:xfrm>
          <a:prstGeom prst="rect">
            <a:avLst/>
          </a:prstGeom>
          <a:ln w="12700">
            <a:miter lim="400000"/>
            <a:headEnd/>
            <a:tailEnd/>
          </a:ln>
        </p:spPr>
      </p:pic>
      <p:pic>
        <p:nvPicPr>
          <p:cNvPr id="2" name="图片 1" descr="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29830" y="1420495"/>
            <a:ext cx="5154930" cy="8183880"/>
          </a:xfrm>
          <a:prstGeom prst="rect">
            <a:avLst/>
          </a:prstGeom>
        </p:spPr>
      </p:pic>
      <p:pic>
        <p:nvPicPr>
          <p:cNvPr id="3" name="图片 2" descr="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287020" y="1420495"/>
            <a:ext cx="5120005" cy="8125460"/>
          </a:xfrm>
          <a:prstGeom prst="rect">
            <a:avLst/>
          </a:prstGeom>
          <a:effectLst/>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p:cNvSpPr>
          <p:nvPr>
            <p:ph type="body" sz="quarter" idx="1"/>
          </p:nvPr>
        </p:nvSpPr>
        <p:spPr>
          <a:xfrm>
            <a:off x="4883150" y="2428875"/>
            <a:ext cx="6576060" cy="1609090"/>
          </a:xfrm>
          <a:prstGeom prst="rect">
            <a:avLst/>
          </a:prstGeom>
        </p:spPr>
        <p:txBody>
          <a:bodyPr anchor="t">
            <a:normAutofit/>
          </a:bodyPr>
          <a:lstStyle/>
          <a:p>
            <a:pPr algn="r" defTabSz="560705">
              <a:lnSpc>
                <a:spcPct val="150000"/>
              </a:lnSpc>
              <a:defRPr sz="4225">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中国美术馆</a:t>
            </a:r>
            <a:endParaRPr dirty="0">
              <a:latin typeface="仿宋" charset="-122"/>
              <a:ea typeface="仿宋" charset="-122"/>
            </a:endParaRPr>
          </a:p>
          <a:p>
            <a:pPr algn="r" defTabSz="560705">
              <a:lnSpc>
                <a:spcPct val="150000"/>
              </a:lnSpc>
              <a:defRPr sz="1920">
                <a:solidFill>
                  <a:srgbClr val="24383E"/>
                </a:solidFill>
                <a:latin typeface="微软雅黑 Light" charset="-122"/>
                <a:ea typeface="微软雅黑 Light" charset="-122"/>
                <a:cs typeface="微软雅黑 Light" charset="-122"/>
                <a:sym typeface="微软雅黑 Light" charset="-122"/>
              </a:defRPr>
            </a:pPr>
            <a:r>
              <a:rPr sz="2000" dirty="0">
                <a:latin typeface="仿宋" charset="-122"/>
                <a:ea typeface="仿宋" charset="-122"/>
              </a:rPr>
              <a:t>——</a:t>
            </a:r>
            <a:r>
              <a:rPr sz="2000" dirty="0" err="1">
                <a:latin typeface="仿宋" charset="-122"/>
                <a:ea typeface="仿宋" charset="-122"/>
              </a:rPr>
              <a:t>中国木版年画</a:t>
            </a:r>
            <a:r>
              <a:rPr sz="2000" dirty="0" err="1">
                <a:solidFill>
                  <a:schemeClr val="bg1"/>
                </a:solidFill>
                <a:latin typeface="仿宋" charset="-122"/>
                <a:ea typeface="仿宋" charset="-122"/>
              </a:rPr>
              <a:t>因</a:t>
            </a:r>
            <a:r>
              <a:rPr lang="zh-CN" sz="2000" dirty="0" err="1">
                <a:solidFill>
                  <a:schemeClr val="bg1"/>
                </a:solidFill>
                <a:latin typeface="仿宋" charset="-122"/>
                <a:ea typeface="仿宋" charset="-122"/>
              </a:rPr>
              <a:t>深受</a:t>
            </a:r>
            <a:r>
              <a:rPr sz="2000" dirty="0" err="1">
                <a:solidFill>
                  <a:schemeClr val="bg1"/>
                </a:solidFill>
                <a:latin typeface="仿宋" charset="-122"/>
                <a:ea typeface="仿宋" charset="-122"/>
              </a:rPr>
              <a:t>外国人的</a:t>
            </a:r>
            <a:r>
              <a:rPr lang="zh-CN" sz="2000" dirty="0" err="1">
                <a:solidFill>
                  <a:schemeClr val="bg1"/>
                </a:solidFill>
                <a:latin typeface="仿宋" charset="-122"/>
                <a:ea typeface="仿宋" charset="-122"/>
              </a:rPr>
              <a:t>喜爱</a:t>
            </a:r>
            <a:r>
              <a:rPr sz="2000" dirty="0" err="1">
                <a:latin typeface="仿宋" charset="-122"/>
                <a:ea typeface="仿宋" charset="-122"/>
              </a:rPr>
              <a:t>而大量流到国外</a:t>
            </a:r>
            <a:endParaRPr sz="2000" dirty="0">
              <a:latin typeface="仿宋" charset="-122"/>
              <a:ea typeface="仿宋" charset="-122"/>
            </a:endParaRPr>
          </a:p>
        </p:txBody>
      </p:sp>
      <p:sp>
        <p:nvSpPr>
          <p:cNvPr id="176" name="Shape 176"/>
          <p:cNvSpPr/>
          <p:nvPr/>
        </p:nvSpPr>
        <p:spPr>
          <a:xfrm>
            <a:off x="2557151" y="7269347"/>
            <a:ext cx="1333698"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来源：中国美术馆</a:t>
            </a:r>
            <a:endParaRPr dirty="0">
              <a:latin typeface="宋体" pitchFamily="2" charset="-122"/>
              <a:ea typeface="宋体" pitchFamily="2" charset="-122"/>
            </a:endParaRPr>
          </a:p>
        </p:txBody>
      </p:sp>
      <p:sp>
        <p:nvSpPr>
          <p:cNvPr id="177" name="Shape 177"/>
          <p:cNvSpPr/>
          <p:nvPr/>
        </p:nvSpPr>
        <p:spPr>
          <a:xfrm>
            <a:off x="4622800" y="5098415"/>
            <a:ext cx="6839585" cy="1381760"/>
          </a:xfrm>
          <a:prstGeom prst="rect">
            <a:avLst/>
          </a:prstGeom>
          <a:ln w="12700">
            <a:miter lim="400000"/>
          </a:ln>
        </p:spPr>
        <p:txBody>
          <a:bodyPr wrap="square" lIns="50800" tIns="50800" rIns="50800" bIns="50800" anchor="ctr">
            <a:spAutoFit/>
          </a:bodyPr>
          <a:lstStyle/>
          <a:p>
            <a:pPr algn="r"/>
            <a:r>
              <a:rPr sz="3600" dirty="0">
                <a:latin typeface="仿宋" charset="-122"/>
                <a:ea typeface="仿宋" charset="-122"/>
              </a:rPr>
              <a:t>300+</a:t>
            </a:r>
          </a:p>
          <a:p>
            <a:pPr algn="r"/>
            <a:r>
              <a:rPr sz="2000" b="0" dirty="0">
                <a:solidFill>
                  <a:srgbClr val="5C5E5F"/>
                </a:solidFill>
                <a:latin typeface="仿宋" charset="-122"/>
                <a:ea typeface="仿宋" charset="-122"/>
              </a:rPr>
              <a:t>幅古版年画收藏于法国</a:t>
            </a:r>
          </a:p>
        </p:txBody>
      </p:sp>
      <p:sp>
        <p:nvSpPr>
          <p:cNvPr id="178" name="Shape 178"/>
          <p:cNvSpPr/>
          <p:nvPr/>
        </p:nvSpPr>
        <p:spPr>
          <a:xfrm>
            <a:off x="4718685" y="3926205"/>
            <a:ext cx="6750050" cy="1381760"/>
          </a:xfrm>
          <a:prstGeom prst="rect">
            <a:avLst/>
          </a:prstGeom>
          <a:ln w="12700">
            <a:miter lim="400000"/>
          </a:ln>
        </p:spPr>
        <p:txBody>
          <a:bodyPr wrap="square" lIns="50800" tIns="50800" rIns="50800" bIns="50800" anchor="ctr">
            <a:spAutoFit/>
          </a:bodyPr>
          <a:lstStyle/>
          <a:p>
            <a:pPr algn="r"/>
            <a:r>
              <a:rPr sz="3600" dirty="0">
                <a:latin typeface="仿宋" charset="-122"/>
                <a:ea typeface="仿宋" charset="-122"/>
              </a:rPr>
              <a:t>4500+</a:t>
            </a:r>
          </a:p>
          <a:p>
            <a:pPr algn="r"/>
            <a:r>
              <a:rPr sz="2000" b="0" dirty="0">
                <a:solidFill>
                  <a:srgbClr val="5C5E5F"/>
                </a:solidFill>
                <a:latin typeface="仿宋" charset="-122"/>
                <a:ea typeface="仿宋" charset="-122"/>
              </a:rPr>
              <a:t>幅古版年画珍品收藏于俄罗斯</a:t>
            </a:r>
          </a:p>
        </p:txBody>
      </p:sp>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pic>
        <p:nvPicPr>
          <p:cNvPr id="5" name="图片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43000" y="1575435"/>
            <a:ext cx="4161155" cy="5775325"/>
          </a:xfrm>
          <a:prstGeom prst="rect">
            <a:avLst/>
          </a:prstGeom>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p:cNvSpPr>
          <p:nvPr>
            <p:ph type="body" sz="quarter" idx="1"/>
          </p:nvPr>
        </p:nvSpPr>
        <p:spPr>
          <a:xfrm>
            <a:off x="5560695" y="1469390"/>
            <a:ext cx="6061075" cy="1579880"/>
          </a:xfrm>
          <a:prstGeom prst="rect">
            <a:avLst/>
          </a:prstGeom>
        </p:spPr>
        <p:txBody>
          <a:bodyPr anchor="t"/>
          <a:lstStyle/>
          <a:p>
            <a:pPr algn="r" defTabSz="560705">
              <a:lnSpc>
                <a:spcPct val="150000"/>
              </a:lnSpc>
              <a:defRPr sz="4225">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党政权威媒体人民网报道</a:t>
            </a:r>
            <a:endParaRPr dirty="0">
              <a:latin typeface="仿宋" charset="-122"/>
              <a:ea typeface="仿宋" charset="-122"/>
            </a:endParaRPr>
          </a:p>
          <a:p>
            <a:pPr algn="r" defTabSz="560705">
              <a:lnSpc>
                <a:spcPct val="150000"/>
              </a:lnSpc>
              <a:defRPr sz="1920">
                <a:solidFill>
                  <a:srgbClr val="24383E"/>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 </a:t>
            </a:r>
            <a:r>
              <a:rPr dirty="0" err="1">
                <a:latin typeface="仿宋" charset="-122"/>
                <a:ea typeface="仿宋" charset="-122"/>
              </a:rPr>
              <a:t>年画收藏，</a:t>
            </a:r>
            <a:r>
              <a:rPr lang="zh-CN" dirty="0" err="1">
                <a:latin typeface="仿宋" charset="-122"/>
                <a:ea typeface="仿宋" charset="-122"/>
              </a:rPr>
              <a:t>将</a:t>
            </a:r>
            <a:r>
              <a:rPr dirty="0" err="1">
                <a:latin typeface="仿宋" charset="-122"/>
                <a:ea typeface="仿宋" charset="-122"/>
              </a:rPr>
              <a:t>是下一个金矿</a:t>
            </a:r>
            <a:endParaRPr dirty="0">
              <a:latin typeface="仿宋" charset="-122"/>
              <a:ea typeface="仿宋" charset="-122"/>
            </a:endParaRPr>
          </a:p>
        </p:txBody>
      </p:sp>
      <p:sp>
        <p:nvSpPr>
          <p:cNvPr id="184" name="Shape 184"/>
          <p:cNvSpPr/>
          <p:nvPr/>
        </p:nvSpPr>
        <p:spPr>
          <a:xfrm>
            <a:off x="2754852" y="7612447"/>
            <a:ext cx="1025922"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来源：人民网</a:t>
            </a:r>
            <a:endParaRPr dirty="0">
              <a:latin typeface="宋体" pitchFamily="2" charset="-122"/>
              <a:ea typeface="宋体" pitchFamily="2" charset="-122"/>
            </a:endParaRPr>
          </a:p>
        </p:txBody>
      </p:sp>
      <p:sp>
        <p:nvSpPr>
          <p:cNvPr id="186" name="Shape 186"/>
          <p:cNvSpPr/>
          <p:nvPr/>
        </p:nvSpPr>
        <p:spPr>
          <a:xfrm>
            <a:off x="5871845" y="3487420"/>
            <a:ext cx="5937885" cy="3850640"/>
          </a:xfrm>
          <a:prstGeom prst="rect">
            <a:avLst/>
          </a:prstGeom>
          <a:ln w="12700">
            <a:miter lim="400000"/>
          </a:ln>
        </p:spPr>
        <p:txBody>
          <a:bodyPr wrap="square" lIns="50800" tIns="50800" rIns="50800" bIns="50800" anchor="ctr">
            <a:spAutoFit/>
          </a:bodyPr>
          <a:lstStyle/>
          <a:p>
            <a:pPr algn="l"/>
            <a:r>
              <a:rPr sz="3600" dirty="0" err="1">
                <a:latin typeface="仿宋" charset="-122"/>
                <a:ea typeface="仿宋" charset="-122"/>
              </a:rPr>
              <a:t>百余个国家博物馆收藏</a:t>
            </a:r>
          </a:p>
          <a:p>
            <a:pPr algn="l"/>
            <a:endParaRPr sz="1600" b="0" dirty="0" err="1">
              <a:solidFill>
                <a:srgbClr val="5C5E5F"/>
              </a:solidFill>
              <a:latin typeface="仿宋" charset="-122"/>
              <a:ea typeface="仿宋" charset="-122"/>
            </a:endParaRPr>
          </a:p>
          <a:p>
            <a:pPr algn="l"/>
            <a:r>
              <a:rPr sz="1600" b="0" dirty="0" err="1">
                <a:solidFill>
                  <a:srgbClr val="5C5E5F"/>
                </a:solidFill>
                <a:latin typeface="仿宋" charset="-122"/>
                <a:ea typeface="仿宋" charset="-122"/>
              </a:rPr>
              <a:t>民间年画作为中国独有的一个具有几千年历史的画种，它以独特的表现手法反映了中国民众的思想感情和生活情趣，具有其他画种不可替代的艺术魅力，堪称中国文化艺术中的宝贵财富。中国年画很早就传到日、俄、印、缅甸、越南、美、英、德及华侨居住国，并且被日、俄、美、英、印等百余个国家博物馆和艺术馆所收藏，它的历史价值和文化艺术收藏价值不仅在过去，未来仍将焕发出迷人的光彩。</a:t>
            </a:r>
          </a:p>
        </p:txBody>
      </p:sp>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pic>
        <p:nvPicPr>
          <p:cNvPr id="6" name="图片 5">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5365" y="1469390"/>
            <a:ext cx="4121150" cy="6036945"/>
          </a:xfrm>
          <a:prstGeom prst="rect">
            <a:avLst/>
          </a:prstGeom>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body" sz="quarter" idx="1"/>
          </p:nvPr>
        </p:nvSpPr>
        <p:spPr>
          <a:xfrm>
            <a:off x="5058410" y="1529080"/>
            <a:ext cx="6268085" cy="1788795"/>
          </a:xfrm>
          <a:prstGeom prst="rect">
            <a:avLst/>
          </a:prstGeom>
        </p:spPr>
        <p:txBody>
          <a:bodyPr anchor="t">
            <a:normAutofit fontScale="80000"/>
          </a:bodyPr>
          <a:lstStyle/>
          <a:p>
            <a:pPr algn="r" defTabSz="560705">
              <a:lnSpc>
                <a:spcPct val="150000"/>
              </a:lnSpc>
              <a:defRPr sz="4225">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国家级通讯社（中新社）报道</a:t>
            </a:r>
            <a:endParaRPr dirty="0">
              <a:latin typeface="仿宋" charset="-122"/>
              <a:ea typeface="仿宋" charset="-122"/>
            </a:endParaRPr>
          </a:p>
          <a:p>
            <a:pPr algn="r" defTabSz="560705">
              <a:lnSpc>
                <a:spcPct val="150000"/>
              </a:lnSpc>
              <a:defRPr sz="1920">
                <a:solidFill>
                  <a:srgbClr val="24383E"/>
                </a:solidFill>
                <a:latin typeface="微软雅黑 Light" charset="-122"/>
                <a:ea typeface="微软雅黑 Light" charset="-122"/>
                <a:cs typeface="微软雅黑 Light" charset="-122"/>
                <a:sym typeface="微软雅黑 Light" charset="-122"/>
              </a:defRPr>
            </a:pPr>
            <a:r>
              <a:rPr sz="2400" dirty="0">
                <a:latin typeface="仿宋" charset="-122"/>
                <a:ea typeface="仿宋" charset="-122"/>
              </a:rPr>
              <a:t>—— </a:t>
            </a:r>
            <a:r>
              <a:rPr sz="2000" dirty="0" err="1">
                <a:latin typeface="仿宋" charset="-122"/>
                <a:ea typeface="仿宋" charset="-122"/>
              </a:rPr>
              <a:t>老旧年画搅热收藏市场</a:t>
            </a:r>
            <a:r>
              <a:rPr sz="2000" dirty="0">
                <a:latin typeface="仿宋" charset="-122"/>
                <a:ea typeface="仿宋" charset="-122"/>
              </a:rPr>
              <a:t> </a:t>
            </a:r>
            <a:r>
              <a:rPr sz="2000" dirty="0" err="1">
                <a:latin typeface="仿宋" charset="-122"/>
                <a:ea typeface="仿宋" charset="-122"/>
              </a:rPr>
              <a:t>稀缺性为收藏价值核心</a:t>
            </a:r>
            <a:endParaRPr sz="2000" dirty="0">
              <a:latin typeface="仿宋" charset="-122"/>
              <a:ea typeface="仿宋" charset="-122"/>
            </a:endParaRPr>
          </a:p>
        </p:txBody>
      </p:sp>
      <p:sp>
        <p:nvSpPr>
          <p:cNvPr id="192" name="Shape 192"/>
          <p:cNvSpPr/>
          <p:nvPr/>
        </p:nvSpPr>
        <p:spPr>
          <a:xfrm>
            <a:off x="2250446" y="7510212"/>
            <a:ext cx="1333698"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来源：中国新闻网</a:t>
            </a:r>
            <a:endParaRPr dirty="0">
              <a:latin typeface="宋体" pitchFamily="2" charset="-122"/>
              <a:ea typeface="宋体" pitchFamily="2" charset="-122"/>
            </a:endParaRPr>
          </a:p>
        </p:txBody>
      </p:sp>
      <p:sp>
        <p:nvSpPr>
          <p:cNvPr id="193" name="Shape 193"/>
          <p:cNvSpPr/>
          <p:nvPr/>
        </p:nvSpPr>
        <p:spPr>
          <a:xfrm>
            <a:off x="5550535" y="3054350"/>
            <a:ext cx="5641975" cy="4124960"/>
          </a:xfrm>
          <a:prstGeom prst="rect">
            <a:avLst/>
          </a:prstGeom>
          <a:ln w="12700">
            <a:miter lim="400000"/>
          </a:ln>
        </p:spPr>
        <p:txBody>
          <a:bodyPr wrap="square" lIns="50800" tIns="50800" rIns="50800" bIns="50800" anchor="ctr">
            <a:spAutoFit/>
          </a:bodyPr>
          <a:lstStyle/>
          <a:p>
            <a:pPr algn="l">
              <a:defRPr sz="2000"/>
            </a:pPr>
            <a:r>
              <a:rPr dirty="0" err="1">
                <a:latin typeface="仿宋" charset="-122"/>
                <a:ea typeface="仿宋" charset="-122"/>
              </a:rPr>
              <a:t>中国年画的收藏</a:t>
            </a:r>
            <a:r>
              <a:rPr dirty="0" err="1">
                <a:latin typeface="仿宋" charset="-122"/>
                <a:ea typeface="仿宋" charset="-122"/>
                <a:sym typeface="+mn-ea"/>
              </a:rPr>
              <a:t>价值不可低估</a:t>
            </a:r>
          </a:p>
          <a:p>
            <a:pPr algn="l"/>
            <a:endParaRPr sz="4400" dirty="0" err="1">
              <a:latin typeface="仿宋" charset="-122"/>
              <a:ea typeface="仿宋" charset="-122"/>
            </a:endParaRPr>
          </a:p>
          <a:p>
            <a:pPr algn="l"/>
            <a:r>
              <a:rPr sz="1600" b="0" dirty="0" err="1">
                <a:solidFill>
                  <a:srgbClr val="5C5E5F"/>
                </a:solidFill>
                <a:latin typeface="仿宋" charset="-122"/>
                <a:ea typeface="仿宋" charset="-122"/>
              </a:rPr>
              <a:t>新春佳节，家家户户张贴年画曾经是一件重要的应景活动。在现代化浪潮的冲击下，年画日渐式微；作为旧时文化的象征，年画已从农家的大门走进收藏家的视野，成为一种别具特色的收藏品。</a:t>
            </a:r>
          </a:p>
          <a:p>
            <a:pPr algn="l"/>
            <a:endParaRPr sz="1600" b="0" dirty="0" err="1">
              <a:solidFill>
                <a:srgbClr val="5C5E5F"/>
              </a:solidFill>
              <a:latin typeface="仿宋" charset="-122"/>
              <a:ea typeface="仿宋" charset="-122"/>
            </a:endParaRPr>
          </a:p>
          <a:p>
            <a:pPr algn="l"/>
            <a:r>
              <a:rPr sz="1600" b="0" dirty="0" err="1">
                <a:solidFill>
                  <a:srgbClr val="5C5E5F"/>
                </a:solidFill>
                <a:latin typeface="仿宋" charset="-122"/>
                <a:ea typeface="仿宋" charset="-122"/>
              </a:rPr>
              <a:t>中国年画的收藏价值不可低估！那些既有历史性、装饰性，又有传统艺术感的年画作品，自然是艺术精品。</a:t>
            </a:r>
          </a:p>
        </p:txBody>
      </p:sp>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pic>
        <p:nvPicPr>
          <p:cNvPr id="5" name="图片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7915" y="1733550"/>
            <a:ext cx="3960495" cy="5445760"/>
          </a:xfrm>
          <a:prstGeom prst="rect">
            <a:avLst/>
          </a:prstGeom>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p:cNvSpPr>
          <p:nvPr>
            <p:ph type="body" sz="quarter" idx="1"/>
          </p:nvPr>
        </p:nvSpPr>
        <p:spPr>
          <a:xfrm>
            <a:off x="5660390" y="2136775"/>
            <a:ext cx="6297295" cy="1788795"/>
          </a:xfrm>
          <a:prstGeom prst="rect">
            <a:avLst/>
          </a:prstGeom>
        </p:spPr>
        <p:txBody>
          <a:bodyPr anchor="t">
            <a:normAutofit fontScale="90000"/>
          </a:bodyPr>
          <a:lstStyle/>
          <a:p>
            <a:pPr defTabSz="560705">
              <a:lnSpc>
                <a:spcPct val="150000"/>
              </a:lnSpc>
              <a:defRPr sz="4225">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中国共产党广东省委机关报</a:t>
            </a:r>
            <a:endParaRPr dirty="0">
              <a:latin typeface="仿宋" charset="-122"/>
              <a:ea typeface="仿宋" charset="-122"/>
            </a:endParaRPr>
          </a:p>
          <a:p>
            <a:pPr defTabSz="560705">
              <a:lnSpc>
                <a:spcPct val="150000"/>
              </a:lnSpc>
              <a:defRPr sz="1920">
                <a:solidFill>
                  <a:srgbClr val="24383E"/>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a:t>
            </a:r>
            <a:r>
              <a:rPr dirty="0" err="1">
                <a:latin typeface="仿宋" charset="-122"/>
                <a:ea typeface="仿宋" charset="-122"/>
              </a:rPr>
              <a:t>年画从民俗用品逐渐成为收藏品，价格高至每张数千元</a:t>
            </a:r>
            <a:endParaRPr dirty="0">
              <a:latin typeface="仿宋" charset="-122"/>
              <a:ea typeface="仿宋" charset="-122"/>
            </a:endParaRPr>
          </a:p>
        </p:txBody>
      </p:sp>
      <p:sp>
        <p:nvSpPr>
          <p:cNvPr id="200" name="Shape 200"/>
          <p:cNvSpPr/>
          <p:nvPr/>
        </p:nvSpPr>
        <p:spPr>
          <a:xfrm>
            <a:off x="2502649" y="7240137"/>
            <a:ext cx="1179810"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来源：南方日报</a:t>
            </a:r>
            <a:endParaRPr dirty="0">
              <a:latin typeface="宋体" pitchFamily="2" charset="-122"/>
              <a:ea typeface="宋体" pitchFamily="2" charset="-122"/>
            </a:endParaRPr>
          </a:p>
        </p:txBody>
      </p:sp>
      <p:sp>
        <p:nvSpPr>
          <p:cNvPr id="201" name="Shape 201"/>
          <p:cNvSpPr/>
          <p:nvPr/>
        </p:nvSpPr>
        <p:spPr>
          <a:xfrm>
            <a:off x="5845810" y="4583430"/>
            <a:ext cx="6537960" cy="1473200"/>
          </a:xfrm>
          <a:prstGeom prst="rect">
            <a:avLst/>
          </a:prstGeom>
          <a:ln w="12700">
            <a:miter lim="400000"/>
          </a:ln>
        </p:spPr>
        <p:txBody>
          <a:bodyPr wrap="square" lIns="50800" tIns="50800" rIns="50800" bIns="50800" anchor="ctr">
            <a:spAutoFit/>
          </a:bodyPr>
          <a:lstStyle/>
          <a:p>
            <a:pPr algn="l"/>
            <a:endParaRPr sz="2000" b="0" dirty="0">
              <a:solidFill>
                <a:srgbClr val="5C5E5F"/>
              </a:solidFill>
              <a:latin typeface="仿宋" charset="-122"/>
              <a:ea typeface="仿宋" charset="-122"/>
            </a:endParaRPr>
          </a:p>
          <a:p>
            <a:pPr algn="l">
              <a:defRPr sz="2000">
                <a:solidFill>
                  <a:srgbClr val="5C5E5F"/>
                </a:solidFill>
              </a:defRPr>
            </a:pPr>
            <a:r>
              <a:rPr b="0" dirty="0" err="1">
                <a:solidFill>
                  <a:schemeClr val="bg1"/>
                </a:solidFill>
                <a:latin typeface="仿宋" charset="-122"/>
                <a:ea typeface="仿宋" charset="-122"/>
              </a:rPr>
              <a:t>老版年画价格堪比书画作品</a:t>
            </a:r>
            <a:r>
              <a:rPr lang="zh-CN" b="0" dirty="0" err="1">
                <a:solidFill>
                  <a:schemeClr val="bg1"/>
                </a:solidFill>
                <a:latin typeface="仿宋" charset="-122"/>
                <a:ea typeface="仿宋" charset="-122"/>
              </a:rPr>
              <a:t>价格达到</a:t>
            </a:r>
            <a:r>
              <a:rPr sz="4000" b="0" dirty="0" err="1">
                <a:latin typeface="仿宋" charset="-122"/>
                <a:ea typeface="仿宋" charset="-122"/>
                <a:sym typeface="+mn-ea"/>
              </a:rPr>
              <a:t>数千元</a:t>
            </a:r>
            <a:r>
              <a:rPr sz="4000" b="0" dirty="0">
                <a:latin typeface="仿宋" charset="-122"/>
                <a:ea typeface="仿宋" charset="-122"/>
                <a:sym typeface="+mn-ea"/>
              </a:rPr>
              <a:t>/</a:t>
            </a:r>
            <a:r>
              <a:rPr sz="4000" b="0" dirty="0" err="1">
                <a:latin typeface="仿宋" charset="-122"/>
                <a:ea typeface="仿宋" charset="-122"/>
                <a:sym typeface="+mn-ea"/>
              </a:rPr>
              <a:t>张</a:t>
            </a:r>
            <a:endParaRPr sz="2000" b="0" dirty="0">
              <a:solidFill>
                <a:srgbClr val="5C5E5F"/>
              </a:solidFill>
              <a:latin typeface="仿宋" charset="-122"/>
              <a:ea typeface="仿宋" charset="-122"/>
            </a:endParaRPr>
          </a:p>
        </p:txBody>
      </p:sp>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471170" y="43180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pic>
        <p:nvPicPr>
          <p:cNvPr id="5" name="图片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45235" y="1031240"/>
            <a:ext cx="4121785" cy="5767705"/>
          </a:xfrm>
          <a:prstGeom prst="rect">
            <a:avLst/>
          </a:prstGeom>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p:cNvSpPr>
          <p:nvPr>
            <p:ph type="body" sz="quarter" idx="1"/>
          </p:nvPr>
        </p:nvSpPr>
        <p:spPr>
          <a:xfrm>
            <a:off x="5576570" y="1903095"/>
            <a:ext cx="6386195" cy="1579880"/>
          </a:xfrm>
          <a:prstGeom prst="rect">
            <a:avLst/>
          </a:prstGeom>
        </p:spPr>
        <p:txBody>
          <a:bodyPr anchor="t">
            <a:normAutofit fontScale="80000"/>
          </a:bodyPr>
          <a:lstStyle/>
          <a:p>
            <a:pPr algn="r" defTabSz="560705">
              <a:lnSpc>
                <a:spcPct val="150000"/>
              </a:lnSpc>
              <a:defRPr sz="4225">
                <a:solidFill>
                  <a:srgbClr val="9F0E15"/>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全国都市报20强的新快报报道</a:t>
            </a:r>
          </a:p>
          <a:p>
            <a:pPr algn="r" defTabSz="560705">
              <a:lnSpc>
                <a:spcPct val="150000"/>
              </a:lnSpc>
              <a:defRPr sz="1920">
                <a:solidFill>
                  <a:srgbClr val="24383E"/>
                </a:solidFill>
                <a:latin typeface="微软雅黑 Light" charset="-122"/>
                <a:ea typeface="微软雅黑 Light" charset="-122"/>
                <a:cs typeface="微软雅黑 Light" charset="-122"/>
                <a:sym typeface="微软雅黑 Light" charset="-122"/>
              </a:defRPr>
            </a:pPr>
            <a:r>
              <a:rPr sz="2400" dirty="0">
                <a:latin typeface="仿宋" charset="-122"/>
                <a:ea typeface="仿宋" charset="-122"/>
              </a:rPr>
              <a:t>——</a:t>
            </a:r>
            <a:r>
              <a:rPr sz="2400" dirty="0" err="1">
                <a:latin typeface="仿宋" charset="-122"/>
                <a:ea typeface="仿宋" charset="-122"/>
              </a:rPr>
              <a:t>年画价格陡然上涨几百倍有特殊历史内容的值得收藏</a:t>
            </a:r>
            <a:endParaRPr sz="2400" dirty="0">
              <a:latin typeface="仿宋" charset="-122"/>
              <a:ea typeface="仿宋" charset="-122"/>
            </a:endParaRPr>
          </a:p>
        </p:txBody>
      </p:sp>
      <p:sp>
        <p:nvSpPr>
          <p:cNvPr id="208" name="Shape 208"/>
          <p:cNvSpPr/>
          <p:nvPr/>
        </p:nvSpPr>
        <p:spPr>
          <a:xfrm>
            <a:off x="2719927" y="7109327"/>
            <a:ext cx="1025922"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来源：新快报</a:t>
            </a:r>
            <a:endParaRPr dirty="0">
              <a:latin typeface="宋体" pitchFamily="2" charset="-122"/>
              <a:ea typeface="宋体" pitchFamily="2" charset="-122"/>
            </a:endParaRPr>
          </a:p>
        </p:txBody>
      </p:sp>
      <p:sp>
        <p:nvSpPr>
          <p:cNvPr id="211" name="Shape 211"/>
          <p:cNvSpPr/>
          <p:nvPr/>
        </p:nvSpPr>
        <p:spPr>
          <a:xfrm>
            <a:off x="5892800" y="3807460"/>
            <a:ext cx="5568950" cy="3302000"/>
          </a:xfrm>
          <a:prstGeom prst="rect">
            <a:avLst/>
          </a:prstGeom>
          <a:ln w="12700">
            <a:miter lim="400000"/>
          </a:ln>
        </p:spPr>
        <p:txBody>
          <a:bodyPr wrap="square" lIns="50800" tIns="50800" rIns="50800" bIns="50800" anchor="ctr">
            <a:spAutoFit/>
          </a:bodyPr>
          <a:lstStyle/>
          <a:p>
            <a:pPr algn="l"/>
            <a:r>
              <a:rPr lang="zh-CN" sz="2800" b="0" dirty="0" err="1">
                <a:latin typeface="仿宋" charset="-122"/>
                <a:ea typeface="仿宋" charset="-122"/>
              </a:rPr>
              <a:t>木版年画经过几百年的传承，从本世纪初逐渐受到重视，到现在一张古版年画市值上涨几百倍。</a:t>
            </a:r>
          </a:p>
          <a:p>
            <a:pPr algn="l">
              <a:defRPr sz="2000">
                <a:solidFill>
                  <a:srgbClr val="5C5E5F"/>
                </a:solidFill>
              </a:defRPr>
            </a:pPr>
            <a:r>
              <a:rPr sz="2400" b="0" dirty="0" err="1">
                <a:latin typeface="仿宋" charset="-122"/>
                <a:ea typeface="仿宋" charset="-122"/>
              </a:rPr>
              <a:t>现代中国</a:t>
            </a:r>
            <a:r>
              <a:rPr lang="zh-CN" sz="2400" b="0" dirty="0" err="1">
                <a:latin typeface="仿宋" charset="-122"/>
                <a:ea typeface="仿宋" charset="-122"/>
              </a:rPr>
              <a:t>名家</a:t>
            </a:r>
            <a:r>
              <a:rPr sz="2400" b="0" dirty="0" err="1">
                <a:latin typeface="仿宋" charset="-122"/>
                <a:ea typeface="仿宋" charset="-122"/>
              </a:rPr>
              <a:t>中</a:t>
            </a:r>
            <a:r>
              <a:rPr sz="2800" b="0" dirty="0" err="1">
                <a:latin typeface="仿宋" charset="-122"/>
                <a:ea typeface="仿宋" charset="-122"/>
                <a:sym typeface="+mn-ea"/>
              </a:rPr>
              <a:t>鲁迅</a:t>
            </a:r>
            <a:r>
              <a:rPr lang="zh-CN" sz="2800" b="0" dirty="0" err="1">
                <a:latin typeface="仿宋" charset="-122"/>
                <a:ea typeface="仿宋" charset="-122"/>
                <a:sym typeface="+mn-ea"/>
              </a:rPr>
              <a:t>、冯骥才、王树村、蒲松年等人最为推崇。</a:t>
            </a:r>
            <a:endParaRPr sz="2800" b="0" dirty="0" err="1">
              <a:latin typeface="仿宋" charset="-122"/>
              <a:ea typeface="仿宋" charset="-122"/>
              <a:sym typeface="+mn-ea"/>
            </a:endParaRPr>
          </a:p>
        </p:txBody>
      </p:sp>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pic>
        <p:nvPicPr>
          <p:cNvPr id="5" name="图片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07770" y="1367155"/>
            <a:ext cx="4050030" cy="5491480"/>
          </a:xfrm>
          <a:prstGeom prst="rect">
            <a:avLst/>
          </a:prstGeom>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Shape 213"/>
          <p:cNvSpPr>
            <a:spLocks noGrp="1"/>
          </p:cNvSpPr>
          <p:nvPr>
            <p:ph type="body" sz="quarter" idx="1"/>
          </p:nvPr>
        </p:nvSpPr>
        <p:spPr>
          <a:xfrm>
            <a:off x="4618355" y="2596515"/>
            <a:ext cx="7374255" cy="2457450"/>
          </a:xfrm>
          <a:prstGeom prst="rect">
            <a:avLst/>
          </a:prstGeom>
        </p:spPr>
        <p:txBody>
          <a:bodyPr anchor="t">
            <a:normAutofit fontScale="90000"/>
          </a:bodyPr>
          <a:lstStyle/>
          <a:p>
            <a:pPr defTabSz="531495">
              <a:lnSpc>
                <a:spcPct val="150000"/>
              </a:lnSpc>
              <a:defRPr sz="4005">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中国证监会等指定的信息披露媒体</a:t>
            </a:r>
            <a:endParaRPr dirty="0">
              <a:latin typeface="仿宋" charset="-122"/>
              <a:ea typeface="仿宋" charset="-122"/>
            </a:endParaRPr>
          </a:p>
          <a:p>
            <a:pPr defTabSz="531495">
              <a:lnSpc>
                <a:spcPct val="150000"/>
              </a:lnSpc>
              <a:defRPr sz="4005">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中国证券网报道</a:t>
            </a:r>
            <a:endParaRPr dirty="0">
              <a:latin typeface="仿宋" charset="-122"/>
              <a:ea typeface="仿宋" charset="-122"/>
            </a:endParaRPr>
          </a:p>
          <a:p>
            <a:pPr defTabSz="531495">
              <a:lnSpc>
                <a:spcPct val="150000"/>
              </a:lnSpc>
              <a:defRPr sz="1820">
                <a:solidFill>
                  <a:srgbClr val="24383E"/>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——猴币上市涨4倍 </a:t>
            </a:r>
            <a:r>
              <a:rPr dirty="0" err="1">
                <a:latin typeface="仿宋" charset="-122"/>
                <a:ea typeface="仿宋" charset="-122"/>
              </a:rPr>
              <a:t>还有更值钱的，你造吗</a:t>
            </a:r>
            <a:r>
              <a:rPr dirty="0">
                <a:latin typeface="仿宋" charset="-122"/>
                <a:ea typeface="仿宋" charset="-122"/>
              </a:rPr>
              <a:t>？</a:t>
            </a:r>
          </a:p>
        </p:txBody>
      </p:sp>
      <p:sp>
        <p:nvSpPr>
          <p:cNvPr id="217" name="Shape 217"/>
          <p:cNvSpPr/>
          <p:nvPr/>
        </p:nvSpPr>
        <p:spPr>
          <a:xfrm>
            <a:off x="2052497" y="6955022"/>
            <a:ext cx="1333698"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来源：中国证券网</a:t>
            </a:r>
            <a:endParaRPr dirty="0">
              <a:latin typeface="宋体" pitchFamily="2" charset="-122"/>
              <a:ea typeface="宋体" pitchFamily="2" charset="-122"/>
            </a:endParaRPr>
          </a:p>
        </p:txBody>
      </p:sp>
      <p:sp>
        <p:nvSpPr>
          <p:cNvPr id="218" name="Shape 218"/>
          <p:cNvSpPr/>
          <p:nvPr/>
        </p:nvSpPr>
        <p:spPr>
          <a:xfrm>
            <a:off x="4991308" y="4642581"/>
            <a:ext cx="7182817" cy="1747520"/>
          </a:xfrm>
          <a:prstGeom prst="rect">
            <a:avLst/>
          </a:prstGeom>
          <a:ln w="12700">
            <a:miter lim="400000"/>
          </a:ln>
        </p:spPr>
        <p:txBody>
          <a:bodyPr lIns="50800" tIns="50800" rIns="50800" bIns="50800" anchor="ctr">
            <a:spAutoFit/>
          </a:bodyPr>
          <a:lstStyle>
            <a:lvl1pPr>
              <a:defRPr b="0">
                <a:latin typeface="微软雅黑" charset="-122"/>
                <a:ea typeface="微软雅黑" charset="-122"/>
                <a:cs typeface="微软雅黑" charset="-122"/>
                <a:sym typeface="微软雅黑" charset="-122"/>
              </a:defRPr>
            </a:lvl1pPr>
          </a:lstStyle>
          <a:p>
            <a:r>
              <a:rPr lang="zh-CN" sz="3600">
                <a:latin typeface="仿宋" charset="-122"/>
                <a:ea typeface="仿宋" charset="-122"/>
              </a:rPr>
              <a:t>朱仙镇木版年画收藏价值将</a:t>
            </a:r>
            <a:r>
              <a:rPr sz="3600">
                <a:latin typeface="仿宋" charset="-122"/>
                <a:ea typeface="仿宋" charset="-122"/>
              </a:rPr>
              <a:t>不亚于一</a:t>
            </a:r>
            <a:r>
              <a:rPr lang="zh-CN" sz="3600">
                <a:latin typeface="仿宋" charset="-122"/>
                <a:ea typeface="仿宋" charset="-122"/>
              </a:rPr>
              <a:t>块</a:t>
            </a:r>
            <a:r>
              <a:rPr sz="3600">
                <a:latin typeface="仿宋" charset="-122"/>
                <a:ea typeface="仿宋" charset="-122"/>
              </a:rPr>
              <a:t>“金砖”</a:t>
            </a:r>
          </a:p>
        </p:txBody>
      </p:sp>
      <p:pic>
        <p:nvPicPr>
          <p:cNvPr id="219" name="image11.png" descr="QQ图片20160705200642">
            <a:hlinkClick r:id="rId2"/>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5787" y="2595679"/>
            <a:ext cx="3592568" cy="4080879"/>
          </a:xfrm>
          <a:prstGeom prst="rect">
            <a:avLst/>
          </a:prstGeom>
          <a:ln w="12700">
            <a:miter lim="400000"/>
            <a:headEnd/>
            <a:tailEnd/>
          </a:ln>
        </p:spPr>
      </p:pic>
      <p:pic>
        <p:nvPicPr>
          <p:cNvPr id="159"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p:cNvSpPr>
          <p:nvPr>
            <p:ph type="body" sz="quarter" idx="1"/>
          </p:nvPr>
        </p:nvSpPr>
        <p:spPr>
          <a:xfrm>
            <a:off x="5267325" y="2136775"/>
            <a:ext cx="7019925" cy="2543175"/>
          </a:xfrm>
          <a:prstGeom prst="rect">
            <a:avLst/>
          </a:prstGeom>
        </p:spPr>
        <p:txBody>
          <a:bodyPr anchor="t"/>
          <a:lstStyle/>
          <a:p>
            <a:pPr defTabSz="525145">
              <a:lnSpc>
                <a:spcPct val="130000"/>
              </a:lnSpc>
              <a:defRPr sz="3960">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全国三大垂直财经门户网站之一中金在线报道</a:t>
            </a:r>
            <a:endParaRPr dirty="0">
              <a:latin typeface="仿宋" charset="-122"/>
              <a:ea typeface="仿宋" charset="-122"/>
            </a:endParaRPr>
          </a:p>
          <a:p>
            <a:pPr defTabSz="525145">
              <a:lnSpc>
                <a:spcPct val="150000"/>
              </a:lnSpc>
              <a:defRPr sz="1800">
                <a:solidFill>
                  <a:srgbClr val="24383E"/>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a:t>
            </a:r>
            <a:r>
              <a:rPr dirty="0" err="1">
                <a:latin typeface="仿宋" charset="-122"/>
                <a:ea typeface="仿宋" charset="-122"/>
              </a:rPr>
              <a:t>年画收藏火热</a:t>
            </a:r>
            <a:r>
              <a:rPr dirty="0">
                <a:latin typeface="仿宋" charset="-122"/>
                <a:ea typeface="仿宋" charset="-122"/>
              </a:rPr>
              <a:t> </a:t>
            </a:r>
            <a:r>
              <a:rPr dirty="0" err="1">
                <a:latin typeface="仿宋" charset="-122"/>
                <a:ea typeface="仿宋" charset="-122"/>
              </a:rPr>
              <a:t>成收藏潜力股</a:t>
            </a:r>
            <a:endParaRPr dirty="0">
              <a:latin typeface="仿宋" charset="-122"/>
              <a:ea typeface="仿宋" charset="-122"/>
            </a:endParaRPr>
          </a:p>
        </p:txBody>
      </p:sp>
      <p:sp>
        <p:nvSpPr>
          <p:cNvPr id="225" name="Shape 225"/>
          <p:cNvSpPr/>
          <p:nvPr/>
        </p:nvSpPr>
        <p:spPr>
          <a:xfrm>
            <a:off x="2278664" y="7450322"/>
            <a:ext cx="1179810" cy="336311"/>
          </a:xfrm>
          <a:prstGeom prst="rect">
            <a:avLst/>
          </a:prstGeom>
          <a:ln w="12700">
            <a:miter lim="400000"/>
          </a:ln>
        </p:spPr>
        <p:txBody>
          <a:bodyPr wrap="none" lIns="50800" tIns="50800" rIns="50800" bIns="50800" anchor="ctr">
            <a:spAutoFit/>
          </a:bodyPr>
          <a:lstStyle>
            <a:lvl1pPr>
              <a:defRPr sz="1200">
                <a:solidFill>
                  <a:srgbClr val="454747"/>
                </a:solidFill>
              </a:defRPr>
            </a:lvl1pPr>
          </a:lstStyle>
          <a:p>
            <a:r>
              <a:rPr dirty="0" err="1">
                <a:latin typeface="宋体" pitchFamily="2" charset="-122"/>
                <a:ea typeface="宋体" pitchFamily="2" charset="-122"/>
              </a:rPr>
              <a:t>来源：中金在线</a:t>
            </a:r>
            <a:endParaRPr dirty="0">
              <a:latin typeface="宋体" pitchFamily="2" charset="-122"/>
              <a:ea typeface="宋体" pitchFamily="2" charset="-122"/>
            </a:endParaRPr>
          </a:p>
        </p:txBody>
      </p:sp>
      <p:sp>
        <p:nvSpPr>
          <p:cNvPr id="226" name="Shape 226"/>
          <p:cNvSpPr/>
          <p:nvPr/>
        </p:nvSpPr>
        <p:spPr>
          <a:xfrm>
            <a:off x="5267252" y="4990890"/>
            <a:ext cx="7182817" cy="1173480"/>
          </a:xfrm>
          <a:prstGeom prst="rect">
            <a:avLst/>
          </a:prstGeom>
          <a:ln w="12700">
            <a:miter lim="400000"/>
          </a:ln>
        </p:spPr>
        <p:txBody>
          <a:bodyPr lIns="50800" tIns="50800" rIns="50800" bIns="50800" anchor="ctr">
            <a:spAutoFit/>
          </a:bodyPr>
          <a:lstStyle/>
          <a:p>
            <a:pPr>
              <a:lnSpc>
                <a:spcPct val="110000"/>
              </a:lnSpc>
              <a:defRPr b="0">
                <a:latin typeface="微软雅黑" charset="-122"/>
                <a:ea typeface="微软雅黑" charset="-122"/>
                <a:cs typeface="微软雅黑" charset="-122"/>
                <a:sym typeface="微软雅黑" charset="-122"/>
              </a:defRPr>
            </a:pPr>
            <a:r>
              <a:rPr sz="3200">
                <a:latin typeface="仿宋" charset="-122"/>
                <a:ea typeface="仿宋" charset="-122"/>
              </a:rPr>
              <a:t>第一批国家级非物质</a:t>
            </a:r>
          </a:p>
          <a:p>
            <a:pPr>
              <a:lnSpc>
                <a:spcPct val="110000"/>
              </a:lnSpc>
              <a:defRPr b="0">
                <a:latin typeface="微软雅黑" charset="-122"/>
                <a:ea typeface="微软雅黑" charset="-122"/>
                <a:cs typeface="微软雅黑" charset="-122"/>
                <a:sym typeface="微软雅黑" charset="-122"/>
              </a:defRPr>
            </a:pPr>
            <a:r>
              <a:rPr sz="3200">
                <a:latin typeface="仿宋" charset="-122"/>
                <a:ea typeface="仿宋" charset="-122"/>
              </a:rPr>
              <a:t>文化遗产名录</a:t>
            </a:r>
          </a:p>
        </p:txBody>
      </p:sp>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pic>
        <p:nvPicPr>
          <p:cNvPr id="5" name="图片 4">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03350" y="1957705"/>
            <a:ext cx="3505200" cy="5097145"/>
          </a:xfrm>
          <a:prstGeom prst="rect">
            <a:avLst/>
          </a:prstGeom>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p:cNvSpPr>
          <p:nvPr>
            <p:ph type="body" sz="quarter" idx="1"/>
          </p:nvPr>
        </p:nvSpPr>
        <p:spPr>
          <a:xfrm>
            <a:off x="2033270" y="2701069"/>
            <a:ext cx="9124616" cy="2543199"/>
          </a:xfrm>
          <a:prstGeom prst="rect">
            <a:avLst/>
          </a:prstGeom>
        </p:spPr>
        <p:txBody>
          <a:bodyPr anchor="t"/>
          <a:lstStyle/>
          <a:p>
            <a:pPr>
              <a:lnSpc>
                <a:spcPct val="150000"/>
              </a:lnSpc>
              <a:defRPr sz="4400">
                <a:solidFill>
                  <a:srgbClr val="9F0E15"/>
                </a:solid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大型博览会包揽奖项</a:t>
            </a:r>
            <a:endParaRPr dirty="0">
              <a:latin typeface="仿宋" charset="-122"/>
              <a:ea typeface="仿宋" charset="-122"/>
            </a:endParaRPr>
          </a:p>
          <a:p>
            <a:pPr>
              <a:lnSpc>
                <a:spcPct val="150000"/>
              </a:lnSpc>
              <a:defRPr sz="2000">
                <a:solidFill>
                  <a:srgbClr val="24383E"/>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a:t>
            </a:r>
            <a:r>
              <a:rPr dirty="0" err="1">
                <a:latin typeface="仿宋" charset="-122"/>
                <a:ea typeface="仿宋" charset="-122"/>
              </a:rPr>
              <a:t>世界休闲博览会、深圳世界文博会等</a:t>
            </a:r>
            <a:endParaRPr dirty="0">
              <a:latin typeface="仿宋" charset="-122"/>
              <a:ea typeface="仿宋" charset="-122"/>
            </a:endParaRPr>
          </a:p>
        </p:txBody>
      </p:sp>
      <p:sp>
        <p:nvSpPr>
          <p:cNvPr id="233" name="Shape 233"/>
          <p:cNvSpPr/>
          <p:nvPr/>
        </p:nvSpPr>
        <p:spPr>
          <a:xfrm>
            <a:off x="2808757" y="4884739"/>
            <a:ext cx="7182816" cy="1341755"/>
          </a:xfrm>
          <a:prstGeom prst="rect">
            <a:avLst/>
          </a:prstGeom>
          <a:ln w="12700">
            <a:miter lim="400000"/>
          </a:ln>
        </p:spPr>
        <p:txBody>
          <a:bodyPr lIns="50800" tIns="50800" rIns="50800" bIns="50800" anchor="ctr">
            <a:spAutoFit/>
          </a:bodyPr>
          <a:lstStyle/>
          <a:p>
            <a:pPr>
              <a:lnSpc>
                <a:spcPct val="110000"/>
              </a:lnSpc>
              <a:defRPr b="0">
                <a:latin typeface="微软雅黑" charset="-122"/>
                <a:ea typeface="微软雅黑" charset="-122"/>
                <a:cs typeface="微软雅黑" charset="-122"/>
                <a:sym typeface="微软雅黑" charset="-122"/>
              </a:defRPr>
            </a:pPr>
            <a:r>
              <a:rPr>
                <a:latin typeface="李旭科书法" panose="02000603000000000000" charset="-122"/>
                <a:ea typeface="李旭科书法" panose="02000603000000000000" charset="-122"/>
              </a:rPr>
              <a:t>金奖</a:t>
            </a:r>
          </a:p>
          <a:p>
            <a:pPr>
              <a:lnSpc>
                <a:spcPct val="110000"/>
              </a:lnSpc>
              <a:defRPr sz="2000" b="0">
                <a:latin typeface="微软雅黑" charset="-122"/>
                <a:ea typeface="微软雅黑" charset="-122"/>
                <a:cs typeface="微软雅黑" charset="-122"/>
                <a:sym typeface="微软雅黑" charset="-122"/>
              </a:defRPr>
            </a:pPr>
            <a:r>
              <a:rPr>
                <a:latin typeface="仿宋" charset="-122"/>
                <a:ea typeface="仿宋" charset="-122"/>
              </a:rPr>
              <a:t>多次获得</a:t>
            </a:r>
          </a:p>
        </p:txBody>
      </p:sp>
      <p:pic>
        <p:nvPicPr>
          <p:cNvPr id="18" name="图片 17" descr="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1778635" y="822325"/>
            <a:ext cx="5244465" cy="8322310"/>
          </a:xfrm>
          <a:prstGeom prst="rect">
            <a:avLst/>
          </a:prstGeom>
        </p:spPr>
      </p:pic>
      <p:pic>
        <p:nvPicPr>
          <p:cNvPr id="3" name="图片 2" descr="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78340" y="869950"/>
            <a:ext cx="5244465" cy="8322310"/>
          </a:xfrm>
          <a:prstGeom prst="rect">
            <a:avLst/>
          </a:prstGeom>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 name="Table 235"/>
          <p:cNvGraphicFramePr/>
          <p:nvPr/>
        </p:nvGraphicFramePr>
        <p:xfrm>
          <a:off x="1557655" y="1884045"/>
          <a:ext cx="10464799" cy="4936857"/>
        </p:xfrm>
        <a:graphic>
          <a:graphicData uri="http://schemas.openxmlformats.org/drawingml/2006/table">
            <a:tbl>
              <a:tblPr>
                <a:tableStyleId>{4C3C2611-4C71-4FC5-86AE-919BDF0F9419}</a:tableStyleId>
              </a:tblPr>
              <a:tblGrid>
                <a:gridCol w="2616200"/>
                <a:gridCol w="2225013"/>
                <a:gridCol w="3007386"/>
                <a:gridCol w="2616200"/>
              </a:tblGrid>
              <a:tr h="348615">
                <a:tc>
                  <a:txBody>
                    <a:bodyPr/>
                    <a:lstStyle/>
                    <a:p>
                      <a:pPr>
                        <a:defRPr>
                          <a:solidFill>
                            <a:srgbClr val="000000"/>
                          </a:solidFill>
                        </a:defRPr>
                      </a:pPr>
                      <a:r>
                        <a:rPr sz="2000" b="1" dirty="0" err="1">
                          <a:solidFill>
                            <a:srgbClr val="454747"/>
                          </a:solidFill>
                          <a:latin typeface="仿宋" charset="-122"/>
                          <a:ea typeface="仿宋" charset="-122"/>
                          <a:cs typeface="微软雅黑 Light" charset="-122"/>
                          <a:sym typeface="微软雅黑 Light" charset="-122"/>
                        </a:rPr>
                        <a:t>时间</a:t>
                      </a:r>
                    </a:p>
                  </a:txBody>
                  <a:tcPr marL="45720" marR="45720" anchor="ctr" horzOverflow="overflow"/>
                </a:tc>
                <a:tc>
                  <a:txBody>
                    <a:bodyPr/>
                    <a:lstStyle/>
                    <a:p>
                      <a:pPr>
                        <a:defRPr>
                          <a:solidFill>
                            <a:srgbClr val="000000"/>
                          </a:solidFill>
                        </a:defRPr>
                      </a:pPr>
                      <a:r>
                        <a:rPr sz="2000" b="1" dirty="0" err="1">
                          <a:solidFill>
                            <a:srgbClr val="454747"/>
                          </a:solidFill>
                          <a:latin typeface="仿宋" charset="-122"/>
                          <a:ea typeface="仿宋" charset="-122"/>
                          <a:cs typeface="微软雅黑 Light" charset="-122"/>
                          <a:sym typeface="微软雅黑 Light" charset="-122"/>
                        </a:rPr>
                        <a:t>位置</a:t>
                      </a:r>
                    </a:p>
                  </a:txBody>
                  <a:tcPr marL="45720" marR="45720" anchor="ctr" horzOverflow="overflow"/>
                </a:tc>
                <a:tc>
                  <a:txBody>
                    <a:bodyPr/>
                    <a:lstStyle/>
                    <a:p>
                      <a:pPr>
                        <a:defRPr>
                          <a:solidFill>
                            <a:srgbClr val="000000"/>
                          </a:solidFill>
                        </a:defRPr>
                      </a:pPr>
                      <a:r>
                        <a:rPr sz="2000" b="1" dirty="0" err="1">
                          <a:solidFill>
                            <a:srgbClr val="454747"/>
                          </a:solidFill>
                          <a:latin typeface="仿宋" charset="-122"/>
                          <a:ea typeface="仿宋" charset="-122"/>
                          <a:cs typeface="微软雅黑 Light" charset="-122"/>
                          <a:sym typeface="微软雅黑 Light" charset="-122"/>
                        </a:rPr>
                        <a:t>作品</a:t>
                      </a:r>
                    </a:p>
                  </a:txBody>
                  <a:tcPr marL="45720" marR="45720" anchor="ctr" horzOverflow="overflow"/>
                </a:tc>
                <a:tc>
                  <a:txBody>
                    <a:bodyPr/>
                    <a:lstStyle/>
                    <a:p>
                      <a:pPr>
                        <a:defRPr>
                          <a:solidFill>
                            <a:srgbClr val="000000"/>
                          </a:solidFill>
                        </a:defRPr>
                      </a:pPr>
                      <a:r>
                        <a:rPr sz="2000" b="1" dirty="0" err="1">
                          <a:solidFill>
                            <a:srgbClr val="454747"/>
                          </a:solidFill>
                          <a:latin typeface="仿宋" charset="-122"/>
                          <a:ea typeface="仿宋" charset="-122"/>
                          <a:cs typeface="微软雅黑 Light" charset="-122"/>
                          <a:sym typeface="微软雅黑 Light" charset="-122"/>
                        </a:rPr>
                        <a:t>价格</a:t>
                      </a:r>
                    </a:p>
                  </a:txBody>
                  <a:tcPr marL="45720" marR="45720" anchor="ctr" horzOverflow="overflow"/>
                </a:tc>
              </a:tr>
              <a:tr h="348615">
                <a:tc>
                  <a:txBody>
                    <a:bodyPr/>
                    <a:lstStyle/>
                    <a:p>
                      <a:pPr>
                        <a:buNone/>
                        <a:defRPr>
                          <a:solidFill>
                            <a:srgbClr val="000000"/>
                          </a:solidFill>
                        </a:defRPr>
                      </a:pPr>
                      <a:endParaRPr lang="zh-CN" altLang="en-US" sz="2000" b="1"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b="1"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b="1"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b="1"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r>
              <a:tr h="572135">
                <a:tc>
                  <a:txBody>
                    <a:bodyPr/>
                    <a:lstStyle/>
                    <a:p>
                      <a:pPr>
                        <a:defRPr>
                          <a:solidFill>
                            <a:srgbClr val="000000"/>
                          </a:solidFill>
                        </a:defRPr>
                      </a:pPr>
                      <a:r>
                        <a:rPr sz="2000" dirty="0">
                          <a:solidFill>
                            <a:srgbClr val="454747"/>
                          </a:solidFill>
                          <a:latin typeface="仿宋" charset="-122"/>
                          <a:ea typeface="仿宋" charset="-122"/>
                          <a:cs typeface="微软雅黑 Light" charset="-122"/>
                          <a:sym typeface="微软雅黑 Light" charset="-122"/>
                        </a:rPr>
                        <a:t>2004.6</a:t>
                      </a:r>
                    </a:p>
                  </a:txBody>
                  <a:tcPr marL="45720" marR="45720" anchor="ctr" horzOverflow="overflow"/>
                </a:tc>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广州嘉德</a:t>
                      </a:r>
                    </a:p>
                  </a:txBody>
                  <a:tcPr marL="45720" marR="45720" anchor="ctr" horzOverflow="overflow"/>
                </a:tc>
                <a:tc>
                  <a:txBody>
                    <a:bodyPr/>
                    <a:lstStyle/>
                    <a:p>
                      <a:pPr>
                        <a:defRPr sz="2000">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a:t>
                      </a:r>
                      <a:r>
                        <a:rPr dirty="0" err="1">
                          <a:latin typeface="仿宋" charset="-122"/>
                          <a:ea typeface="仿宋" charset="-122"/>
                        </a:rPr>
                        <a:t>尉迟恭沥粉金门神</a:t>
                      </a:r>
                      <a:r>
                        <a:rPr dirty="0">
                          <a:latin typeface="仿宋" charset="-122"/>
                          <a:ea typeface="仿宋" charset="-122"/>
                        </a:rPr>
                        <a:t>》</a:t>
                      </a:r>
                    </a:p>
                    <a:p>
                      <a:pPr>
                        <a:defRPr sz="2000">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a:t>
                      </a:r>
                      <a:r>
                        <a:rPr dirty="0" err="1">
                          <a:latin typeface="仿宋" charset="-122"/>
                          <a:ea typeface="仿宋" charset="-122"/>
                        </a:rPr>
                        <a:t>秦琼沥粉金门神</a:t>
                      </a:r>
                      <a:r>
                        <a:rPr dirty="0">
                          <a:latin typeface="仿宋" charset="-122"/>
                          <a:ea typeface="仿宋" charset="-122"/>
                        </a:rPr>
                        <a:t>》</a:t>
                      </a:r>
                    </a:p>
                  </a:txBody>
                  <a:tcPr marL="45720" marR="45720" anchor="ctr" horzOverflow="overflow"/>
                </a:tc>
                <a:tc>
                  <a:txBody>
                    <a:bodyPr/>
                    <a:lstStyle/>
                    <a:p>
                      <a:pPr>
                        <a:defRPr sz="2400" b="1">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9.02万</a:t>
                      </a:r>
                    </a:p>
                  </a:txBody>
                  <a:tcPr marL="45720" marR="45720" anchor="ctr" horzOverflow="overflow"/>
                </a:tc>
              </a:tr>
              <a:tr h="360680">
                <a:tc>
                  <a:txBody>
                    <a:bodyPr/>
                    <a:lstStyle/>
                    <a:p>
                      <a:pPr>
                        <a:defRPr>
                          <a:solidFill>
                            <a:srgbClr val="000000"/>
                          </a:solidFill>
                        </a:defRPr>
                      </a:pPr>
                      <a:r>
                        <a:rPr sz="2000" dirty="0">
                          <a:solidFill>
                            <a:srgbClr val="454747"/>
                          </a:solidFill>
                          <a:latin typeface="仿宋" charset="-122"/>
                          <a:ea typeface="仿宋" charset="-122"/>
                          <a:cs typeface="微软雅黑 Light" charset="-122"/>
                          <a:sym typeface="微软雅黑 Light" charset="-122"/>
                        </a:rPr>
                        <a:t>2006</a:t>
                      </a:r>
                    </a:p>
                  </a:txBody>
                  <a:tcPr marL="45720" marR="45720" anchor="ctr" horzOverflow="overflow"/>
                </a:tc>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北京翰海</a:t>
                      </a:r>
                    </a:p>
                  </a:txBody>
                  <a:tcPr marL="45720" marR="45720" anchor="ctr" horzOverflow="overflow"/>
                </a:tc>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戏曲年画</a:t>
                      </a:r>
                    </a:p>
                  </a:txBody>
                  <a:tcPr marL="45720" marR="45720" anchor="ctr" horzOverflow="overflow"/>
                </a:tc>
                <a:tc>
                  <a:txBody>
                    <a:bodyPr/>
                    <a:lstStyle/>
                    <a:p>
                      <a:pPr>
                        <a:defRPr sz="2400" b="1">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1万8千</a:t>
                      </a:r>
                    </a:p>
                  </a:txBody>
                  <a:tcPr marL="45720" marR="45720" anchor="ctr" horzOverflow="overflow"/>
                </a:tc>
              </a:tr>
              <a:tr h="339725">
                <a:tc>
                  <a:txBody>
                    <a:bodyPr/>
                    <a:lstStyle/>
                    <a:p>
                      <a:pPr>
                        <a:defRPr>
                          <a:solidFill>
                            <a:srgbClr val="000000"/>
                          </a:solidFill>
                        </a:defRPr>
                      </a:pPr>
                      <a:r>
                        <a:rPr sz="2000" dirty="0">
                          <a:solidFill>
                            <a:srgbClr val="454747"/>
                          </a:solidFill>
                          <a:latin typeface="仿宋" charset="-122"/>
                          <a:ea typeface="仿宋" charset="-122"/>
                          <a:cs typeface="微软雅黑 Light" charset="-122"/>
                          <a:sym typeface="微软雅黑 Light" charset="-122"/>
                        </a:rPr>
                        <a:t>2008</a:t>
                      </a:r>
                    </a:p>
                  </a:txBody>
                  <a:tcPr marL="45720" marR="45720" anchor="ctr" horzOverflow="overflow"/>
                </a:tc>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北方拍卖会</a:t>
                      </a:r>
                    </a:p>
                  </a:txBody>
                  <a:tcPr marL="45720" marR="45720" anchor="ctr" horzOverflow="overflow"/>
                </a:tc>
                <a:tc>
                  <a:txBody>
                    <a:bodyPr/>
                    <a:lstStyle/>
                    <a:p>
                      <a:pPr>
                        <a:defRPr sz="2000">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a:t>
                      </a:r>
                      <a:r>
                        <a:rPr dirty="0" err="1">
                          <a:latin typeface="仿宋" charset="-122"/>
                          <a:ea typeface="仿宋" charset="-122"/>
                        </a:rPr>
                        <a:t>三星图</a:t>
                      </a:r>
                      <a:r>
                        <a:rPr dirty="0">
                          <a:latin typeface="仿宋" charset="-122"/>
                          <a:ea typeface="仿宋" charset="-122"/>
                        </a:rPr>
                        <a:t>》</a:t>
                      </a:r>
                    </a:p>
                  </a:txBody>
                  <a:tcPr marL="45720" marR="45720" anchor="ctr" horzOverflow="overflow"/>
                </a:tc>
                <a:tc>
                  <a:txBody>
                    <a:bodyPr/>
                    <a:lstStyle/>
                    <a:p>
                      <a:pPr>
                        <a:defRPr sz="2400" b="1">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8—12万</a:t>
                      </a:r>
                    </a:p>
                  </a:txBody>
                  <a:tcPr marL="45720" marR="45720" anchor="ctr" horzOverflow="overflow"/>
                </a:tc>
              </a:tr>
              <a:tr h="163830">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近年</a:t>
                      </a:r>
                    </a:p>
                  </a:txBody>
                  <a:tcPr marL="45720" marR="45720" anchor="ctr" horzOverflow="overflow"/>
                </a:tc>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京沪拍场</a:t>
                      </a:r>
                    </a:p>
                  </a:txBody>
                  <a:tcPr marL="45720" marR="45720" anchor="ctr" horzOverflow="overflow"/>
                </a:tc>
                <a:tc>
                  <a:txBody>
                    <a:bodyPr/>
                    <a:lstStyle/>
                    <a:p>
                      <a:pPr>
                        <a:defRPr>
                          <a:solidFill>
                            <a:srgbClr val="000000"/>
                          </a:solidFill>
                        </a:defRPr>
                      </a:pPr>
                      <a:r>
                        <a:rPr sz="2000" dirty="0" err="1">
                          <a:solidFill>
                            <a:srgbClr val="454747"/>
                          </a:solidFill>
                          <a:latin typeface="仿宋" charset="-122"/>
                          <a:ea typeface="仿宋" charset="-122"/>
                          <a:cs typeface="微软雅黑 Light" charset="-122"/>
                          <a:sym typeface="微软雅黑 Light" charset="-122"/>
                        </a:rPr>
                        <a:t>不限</a:t>
                      </a:r>
                    </a:p>
                  </a:txBody>
                  <a:tcPr marL="45720" marR="45720" anchor="ctr" horzOverflow="overflow"/>
                </a:tc>
                <a:tc>
                  <a:txBody>
                    <a:bodyPr/>
                    <a:lstStyle/>
                    <a:p>
                      <a:pPr>
                        <a:defRPr sz="2400" b="1">
                          <a:solidFill>
                            <a:srgbClr val="454747"/>
                          </a:solidFill>
                          <a:latin typeface="微软雅黑 Light" charset="-122"/>
                          <a:ea typeface="微软雅黑 Light" charset="-122"/>
                          <a:cs typeface="微软雅黑 Light" charset="-122"/>
                          <a:sym typeface="微软雅黑 Light" charset="-122"/>
                        </a:defRPr>
                      </a:pPr>
                      <a:r>
                        <a:rPr dirty="0">
                          <a:latin typeface="仿宋" charset="-122"/>
                          <a:ea typeface="仿宋" charset="-122"/>
                        </a:rPr>
                        <a:t>3万元左右/张</a:t>
                      </a:r>
                    </a:p>
                  </a:txBody>
                  <a:tcPr marL="45720" marR="45720" anchor="ctr" horzOverflow="overflow"/>
                </a:tc>
              </a:tr>
              <a:tr h="302895">
                <a:tc>
                  <a:txBody>
                    <a:bodyPr/>
                    <a:lstStyle/>
                    <a:p>
                      <a:pPr>
                        <a:buNone/>
                        <a:defRPr>
                          <a:solidFill>
                            <a:srgbClr val="000000"/>
                          </a:solidFill>
                        </a:defRPr>
                      </a:pPr>
                      <a:r>
                        <a:rPr lang="zh-CN" altLang="en-US" sz="2000" dirty="0" err="1">
                          <a:solidFill>
                            <a:srgbClr val="454747"/>
                          </a:solidFill>
                          <a:latin typeface="仿宋" charset="-122"/>
                          <a:ea typeface="仿宋" charset="-122"/>
                          <a:cs typeface="微软雅黑 Light" charset="-122"/>
                          <a:sym typeface="微软雅黑 Light" charset="-122"/>
                        </a:rPr>
                        <a:t>  2004-01-11</a:t>
                      </a:r>
                    </a:p>
                  </a:txBody>
                  <a:tcPr marL="45720" marR="45720" anchor="ctr" horzOverflow="overflow"/>
                </a:tc>
                <a:tc>
                  <a:txBody>
                    <a:bodyPr/>
                    <a:lstStyle/>
                    <a:p>
                      <a:pPr>
                        <a:buNone/>
                        <a:defRPr>
                          <a:solidFill>
                            <a:srgbClr val="000000"/>
                          </a:solidFill>
                        </a:defRPr>
                      </a:pPr>
                      <a:r>
                        <a:rPr lang="zh-CN" altLang="en-US" sz="2000" dirty="0" err="1">
                          <a:solidFill>
                            <a:srgbClr val="454747"/>
                          </a:solidFill>
                          <a:latin typeface="仿宋" charset="-122"/>
                          <a:ea typeface="仿宋" charset="-122"/>
                          <a:cs typeface="微软雅黑 Light" charset="-122"/>
                          <a:sym typeface="微软雅黑 Light" charset="-122"/>
                        </a:rPr>
                        <a:t>北京翰海</a:t>
                      </a:r>
                    </a:p>
                  </a:txBody>
                  <a:tcPr marL="45720" marR="45720" anchor="ctr" horzOverflow="overflow"/>
                </a:tc>
                <a:tc>
                  <a:txBody>
                    <a:bodyPr/>
                    <a:lstStyle/>
                    <a:p>
                      <a:pPr>
                        <a:buNone/>
                        <a:defRPr>
                          <a:solidFill>
                            <a:srgbClr val="000000"/>
                          </a:solidFill>
                        </a:defRPr>
                      </a:pPr>
                      <a:r>
                        <a:rPr lang="zh-CN" altLang="en-US" sz="2000" dirty="0" err="1">
                          <a:solidFill>
                            <a:srgbClr val="454747"/>
                          </a:solidFill>
                          <a:latin typeface="仿宋" charset="-122"/>
                          <a:ea typeface="仿宋" charset="-122"/>
                          <a:cs typeface="微软雅黑 Light" charset="-122"/>
                          <a:sym typeface="微软雅黑 Light" charset="-122"/>
                        </a:rPr>
                        <a:t>群芳邀饮藕香榭木版年画</a:t>
                      </a:r>
                    </a:p>
                  </a:txBody>
                  <a:tcPr marL="45720" marR="45720" anchor="ctr" horzOverflow="overflow"/>
                </a:tc>
                <a:tc>
                  <a:txBody>
                    <a:bodyPr/>
                    <a:lstStyle/>
                    <a:p>
                      <a:pPr>
                        <a:buNone/>
                        <a:defRPr sz="2400" b="1">
                          <a:solidFill>
                            <a:srgbClr val="454747"/>
                          </a:solidFill>
                          <a:latin typeface="微软雅黑 Light" charset="-122"/>
                          <a:ea typeface="微软雅黑 Light" charset="-122"/>
                          <a:cs typeface="微软雅黑 Light" charset="-122"/>
                          <a:sym typeface="微软雅黑 Light" charset="-122"/>
                        </a:defRPr>
                      </a:pPr>
                      <a:r>
                        <a:rPr sz="2400" dirty="0">
                          <a:latin typeface="仿宋" charset="-122"/>
                          <a:ea typeface="仿宋" charset="-122"/>
                          <a:sym typeface="微软雅黑 Light" charset="-122"/>
                        </a:rPr>
                        <a:t>1</a:t>
                      </a:r>
                      <a:r>
                        <a:rPr lang="en-US" altLang="zh-CN" sz="2400" dirty="0">
                          <a:latin typeface="仿宋" charset="-122"/>
                          <a:ea typeface="仿宋" charset="-122"/>
                          <a:sym typeface="微软雅黑 Light" charset="-122"/>
                        </a:rPr>
                        <a:t>.</a:t>
                      </a:r>
                      <a:r>
                        <a:rPr sz="2400" dirty="0">
                          <a:latin typeface="仿宋" charset="-122"/>
                          <a:ea typeface="仿宋" charset="-122"/>
                          <a:sym typeface="微软雅黑 Light" charset="-122"/>
                        </a:rPr>
                        <a:t>9</a:t>
                      </a:r>
                      <a:r>
                        <a:rPr lang="en-US" sz="2400" dirty="0">
                          <a:latin typeface="仿宋" charset="-122"/>
                          <a:ea typeface="仿宋" charset="-122"/>
                          <a:sym typeface="微软雅黑 Light" charset="-122"/>
                        </a:rPr>
                        <a:t>8</a:t>
                      </a:r>
                      <a:r>
                        <a:rPr lang="zh-CN" sz="2400" dirty="0">
                          <a:latin typeface="仿宋" charset="-122"/>
                          <a:ea typeface="仿宋" charset="-122"/>
                          <a:sym typeface="微软雅黑 Light" charset="-122"/>
                        </a:rPr>
                        <a:t>万</a:t>
                      </a:r>
                      <a:endParaRPr lang="zh-CN" sz="2400" dirty="0">
                        <a:solidFill>
                          <a:srgbClr val="454747"/>
                        </a:solidFill>
                        <a:latin typeface="仿宋" charset="-122"/>
                        <a:ea typeface="仿宋" charset="-122"/>
                        <a:cs typeface="微软雅黑 Light" charset="-122"/>
                        <a:sym typeface="微软雅黑 Light" charset="-122"/>
                      </a:endParaRPr>
                    </a:p>
                  </a:txBody>
                  <a:tcPr marL="45720" marR="45720" anchor="ctr" horzOverflow="overflow"/>
                </a:tc>
              </a:tr>
              <a:tr h="0">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sz="2400" b="1">
                          <a:solidFill>
                            <a:srgbClr val="454747"/>
                          </a:solidFill>
                          <a:latin typeface="微软雅黑 Light" charset="-122"/>
                          <a:ea typeface="微软雅黑 Light" charset="-122"/>
                          <a:cs typeface="微软雅黑 Light" charset="-122"/>
                          <a:sym typeface="微软雅黑 Light" charset="-122"/>
                        </a:defRPr>
                      </a:pPr>
                      <a:endParaRPr lang="zh-CN" altLang="en-US" dirty="0">
                        <a:latin typeface="仿宋" charset="-122"/>
                        <a:ea typeface="仿宋" charset="-122"/>
                      </a:endParaRPr>
                    </a:p>
                  </a:txBody>
                  <a:tcPr marL="45720" marR="45720" anchor="ctr" horzOverflow="overflow"/>
                </a:tc>
              </a:tr>
              <a:tr h="0">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sz="2400" b="1">
                          <a:solidFill>
                            <a:srgbClr val="454747"/>
                          </a:solidFill>
                          <a:latin typeface="微软雅黑 Light" charset="-122"/>
                          <a:ea typeface="微软雅黑 Light" charset="-122"/>
                          <a:cs typeface="微软雅黑 Light" charset="-122"/>
                          <a:sym typeface="微软雅黑 Light" charset="-122"/>
                        </a:defRPr>
                      </a:pPr>
                      <a:endParaRPr lang="zh-CN" altLang="en-US" dirty="0">
                        <a:latin typeface="仿宋" charset="-122"/>
                        <a:ea typeface="仿宋" charset="-122"/>
                      </a:endParaRPr>
                    </a:p>
                  </a:txBody>
                  <a:tcPr marL="45720" marR="45720" anchor="ctr" horzOverflow="overflow"/>
                </a:tc>
              </a:tr>
              <a:tr h="700137">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a:solidFill>
                            <a:srgbClr val="000000"/>
                          </a:solidFill>
                        </a:defRPr>
                      </a:pPr>
                      <a:endParaRPr lang="zh-CN" altLang="en-US" sz="2000" dirty="0" err="1">
                        <a:solidFill>
                          <a:srgbClr val="454747"/>
                        </a:solidFill>
                        <a:latin typeface="仿宋" charset="-122"/>
                        <a:ea typeface="仿宋" charset="-122"/>
                        <a:cs typeface="微软雅黑 Light" charset="-122"/>
                        <a:sym typeface="微软雅黑 Light" charset="-122"/>
                      </a:endParaRPr>
                    </a:p>
                  </a:txBody>
                  <a:tcPr marL="45720" marR="45720" anchor="ctr" horzOverflow="overflow"/>
                </a:tc>
                <a:tc>
                  <a:txBody>
                    <a:bodyPr/>
                    <a:lstStyle/>
                    <a:p>
                      <a:pPr>
                        <a:buNone/>
                        <a:defRPr sz="2400" b="1">
                          <a:solidFill>
                            <a:srgbClr val="454747"/>
                          </a:solidFill>
                          <a:latin typeface="微软雅黑 Light" charset="-122"/>
                          <a:ea typeface="微软雅黑 Light" charset="-122"/>
                          <a:cs typeface="微软雅黑 Light" charset="-122"/>
                          <a:sym typeface="微软雅黑 Light" charset="-122"/>
                        </a:defRPr>
                      </a:pPr>
                      <a:endParaRPr lang="zh-CN" altLang="en-US" dirty="0">
                        <a:latin typeface="仿宋" charset="-122"/>
                        <a:ea typeface="仿宋" charset="-122"/>
                      </a:endParaRPr>
                    </a:p>
                  </a:txBody>
                  <a:tcPr marL="45720" marR="45720" anchor="ctr" horzOverflow="overflow"/>
                </a:tc>
              </a:tr>
            </a:tbl>
          </a:graphicData>
        </a:graphic>
      </p:graphicFrame>
      <p:sp>
        <p:nvSpPr>
          <p:cNvPr id="236" name="Shape 236"/>
          <p:cNvSpPr/>
          <p:nvPr/>
        </p:nvSpPr>
        <p:spPr>
          <a:xfrm>
            <a:off x="1774190" y="6372225"/>
            <a:ext cx="9823450" cy="736600"/>
          </a:xfrm>
          <a:prstGeom prst="rect">
            <a:avLst/>
          </a:prstGeom>
          <a:ln w="12700">
            <a:miter lim="400000"/>
          </a:ln>
        </p:spPr>
        <p:txBody>
          <a:bodyPr lIns="50800" tIns="50800" rIns="50800" bIns="50800" anchor="ctr">
            <a:noAutofit/>
          </a:bodyPr>
          <a:lstStyle>
            <a:lvl1pPr marL="469900" indent="-469900" algn="l">
              <a:spcBef>
                <a:spcPts val="3000"/>
              </a:spcBef>
              <a:buSzPct val="25000"/>
              <a:buBlip>
                <a:blip r:embed="rId2"/>
              </a:buBlip>
              <a:defRPr sz="1400">
                <a:solidFill>
                  <a:srgbClr val="454747"/>
                </a:solidFill>
              </a:defRPr>
            </a:lvl1pPr>
          </a:lstStyle>
          <a:p>
            <a:r>
              <a:rPr sz="1800" dirty="0" err="1">
                <a:latin typeface="仿宋" charset="-122"/>
                <a:ea typeface="仿宋" charset="-122"/>
              </a:rPr>
              <a:t>专家认为：虽然相比其它种类艺术藏品的市场行情，木版年画的价格还不是很高，但这足以说明木版年画正越来越受到收藏人士的重视和青睐</a:t>
            </a:r>
            <a:r>
              <a:rPr sz="1800" dirty="0">
                <a:latin typeface="仿宋" charset="-122"/>
                <a:ea typeface="仿宋" charset="-122"/>
              </a:rPr>
              <a:t>。</a:t>
            </a:r>
          </a:p>
        </p:txBody>
      </p:sp>
      <p:sp>
        <p:nvSpPr>
          <p:cNvPr id="237" name="Shape 237"/>
          <p:cNvSpPr>
            <a:spLocks noGrp="1"/>
          </p:cNvSpPr>
          <p:nvPr>
            <p:ph type="body" sz="quarter" idx="1"/>
          </p:nvPr>
        </p:nvSpPr>
        <p:spPr>
          <a:xfrm>
            <a:off x="2807970" y="847090"/>
            <a:ext cx="8418830" cy="1152525"/>
          </a:xfrm>
          <a:prstGeom prst="rect">
            <a:avLst/>
          </a:prstGeom>
        </p:spPr>
        <p:txBody>
          <a:bodyPr/>
          <a:lstStyle>
            <a:lvl1pPr marL="0" indent="0" algn="ctr">
              <a:lnSpc>
                <a:spcPct val="150000"/>
              </a:lnSpc>
              <a:buSzTx/>
              <a:buNone/>
              <a:defRPr sz="44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年画拍卖</a:t>
            </a:r>
          </a:p>
        </p:txBody>
      </p:sp>
      <p:pic>
        <p:nvPicPr>
          <p:cNvPr id="159"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408305" y="43497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38170" y="975995"/>
            <a:ext cx="6995160" cy="11100435"/>
          </a:xfrm>
          <a:prstGeom prst="rect">
            <a:avLst/>
          </a:prstGeom>
        </p:spPr>
      </p:pic>
      <p:sp>
        <p:nvSpPr>
          <p:cNvPr id="242" name="Shape 242"/>
          <p:cNvSpPr>
            <a:spLocks noGrp="1"/>
          </p:cNvSpPr>
          <p:nvPr>
            <p:ph type="title"/>
          </p:nvPr>
        </p:nvSpPr>
        <p:spPr>
          <a:xfrm>
            <a:off x="19685" y="1978660"/>
            <a:ext cx="12960985" cy="4865370"/>
          </a:xfrm>
          <a:prstGeom prst="rect">
            <a:avLst/>
          </a:prstGeom>
        </p:spPr>
        <p:txBody>
          <a:bodyPr/>
          <a:lstStyle>
            <a:lvl1pPr>
              <a:defRPr>
                <a:latin typeface="微软雅黑 Light" charset="-122"/>
                <a:ea typeface="微软雅黑 Light" charset="-122"/>
                <a:cs typeface="微软雅黑 Light" charset="-122"/>
                <a:sym typeface="微软雅黑 Light" charset="-122"/>
              </a:defRPr>
            </a:lvl1pPr>
          </a:lstStyle>
          <a:p>
            <a:r>
              <a:rPr sz="5400" dirty="0" err="1">
                <a:latin typeface="华文行楷" charset="-122"/>
                <a:ea typeface="华文行楷" charset="-122"/>
              </a:rPr>
              <a:t>朱仙镇</a:t>
            </a:r>
          </a:p>
        </p:txBody>
      </p:sp>
      <p:pic>
        <p:nvPicPr>
          <p:cNvPr id="243" name="image4.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80720" y="608330"/>
            <a:ext cx="1459865" cy="1376680"/>
          </a:xfrm>
          <a:prstGeom prst="rect">
            <a:avLst/>
          </a:prstGeom>
          <a:ln w="12700">
            <a:miter lim="400000"/>
            <a:headEnd/>
            <a:tailEnd/>
          </a:ln>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title"/>
          </p:nvPr>
        </p:nvSpPr>
        <p:spPr>
          <a:xfrm>
            <a:off x="7767927" y="1734995"/>
            <a:ext cx="3599793" cy="9396247"/>
          </a:xfrm>
          <a:prstGeom prst="rect">
            <a:avLst/>
          </a:prstGeom>
        </p:spPr>
        <p:txBody>
          <a:bodyPr vert="eaVert"/>
          <a:lstStyle/>
          <a:p>
            <a:pPr algn="l">
              <a:defRPr>
                <a:latin typeface="微软雅黑 Light" charset="-122"/>
                <a:ea typeface="微软雅黑 Light" charset="-122"/>
                <a:cs typeface="微软雅黑 Light" charset="-122"/>
                <a:sym typeface="微软雅黑 Light" charset="-122"/>
              </a:defRPr>
            </a:pPr>
            <a:r>
              <a:rPr sz="5400" dirty="0" err="1">
                <a:latin typeface="华文行楷" charset="-122"/>
                <a:ea typeface="华文行楷" charset="-122"/>
              </a:rPr>
              <a:t>朱仙镇木版年画印象</a:t>
            </a:r>
            <a:r>
              <a:rPr sz="3600" dirty="0" err="1">
                <a:latin typeface="华文行楷" charset="-122"/>
                <a:ea typeface="华文行楷" charset="-122"/>
              </a:rPr>
              <a:t/>
            </a:r>
            <a:br>
              <a:rPr sz="3600" dirty="0" err="1">
                <a:latin typeface="华文行楷" charset="-122"/>
                <a:ea typeface="华文行楷" charset="-122"/>
              </a:rPr>
            </a:br>
            <a:r>
              <a:rPr lang="en-US" dirty="0" smtClean="0">
                <a:latin typeface="宋体" pitchFamily="2" charset="-122"/>
                <a:ea typeface="宋体" pitchFamily="2" charset="-122"/>
              </a:rPr>
              <a:t>       </a:t>
            </a:r>
            <a:r>
              <a:rPr sz="2400" dirty="0" smtClean="0">
                <a:latin typeface="楷体" charset="-122"/>
                <a:ea typeface="楷体" charset="-122"/>
              </a:rPr>
              <a:t>——</a:t>
            </a:r>
            <a:r>
              <a:rPr lang="en-US" sz="2400" dirty="0" smtClean="0">
                <a:latin typeface="楷体" charset="-122"/>
                <a:ea typeface="楷体" charset="-122"/>
              </a:rPr>
              <a:t> </a:t>
            </a:r>
            <a:r>
              <a:rPr sz="2400" dirty="0" err="1" smtClean="0">
                <a:latin typeface="楷体" charset="-122"/>
                <a:ea typeface="楷体" charset="-122"/>
              </a:rPr>
              <a:t>人物篇</a:t>
            </a:r>
            <a:endParaRPr sz="2400" dirty="0">
              <a:latin typeface="楷体" charset="-122"/>
              <a:ea typeface="楷体" charset="-122"/>
            </a:endParaRPr>
          </a:p>
        </p:txBody>
      </p:sp>
      <p:pic>
        <p:nvPicPr>
          <p:cNvPr id="132" name="image4.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9703549" y="773723"/>
            <a:ext cx="828773" cy="781506"/>
          </a:xfrm>
          <a:prstGeom prst="rect">
            <a:avLst/>
          </a:prstGeom>
          <a:ln w="12700">
            <a:miter lim="400000"/>
            <a:headEnd/>
            <a:tailEnd/>
          </a:ln>
        </p:spPr>
      </p:pic>
      <p:pic>
        <p:nvPicPr>
          <p:cNvPr id="3" name="图片 2" descr="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350" y="8255"/>
            <a:ext cx="6337935" cy="10057765"/>
          </a:xfrm>
          <a:prstGeom prst="rect">
            <a:avLst/>
          </a:prstGeom>
        </p:spPr>
      </p:pic>
      <p:sp>
        <p:nvSpPr>
          <p:cNvPr id="4" name="文本框 3"/>
          <p:cNvSpPr txBox="1"/>
          <p:nvPr/>
        </p:nvSpPr>
        <p:spPr>
          <a:xfrm>
            <a:off x="12277725" y="40703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19" name="文本框 18"/>
          <p:cNvSpPr txBox="1"/>
          <p:nvPr/>
        </p:nvSpPr>
        <p:spPr>
          <a:xfrm>
            <a:off x="-405130" y="250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2"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12385675" y="635635"/>
            <a:ext cx="1120775" cy="1057275"/>
          </a:xfrm>
          <a:prstGeom prst="rect">
            <a:avLst/>
          </a:prstGeom>
          <a:ln w="12700">
            <a:miter lim="400000"/>
            <a:headEnd/>
            <a:tailEnd/>
          </a:ln>
        </p:spPr>
      </p:pic>
      <p:pic>
        <p:nvPicPr>
          <p:cNvPr id="5"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487680" y="497840"/>
            <a:ext cx="1120775" cy="1057275"/>
          </a:xfrm>
          <a:prstGeom prst="rect">
            <a:avLst/>
          </a:prstGeom>
          <a:ln w="12700">
            <a:miter lim="400000"/>
            <a:headEnd/>
            <a:tailEnd/>
          </a:ln>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nvSpPr>
        <p:spPr>
          <a:xfrm>
            <a:off x="9359900" y="3006090"/>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9pPr>
          </a:lstStyle>
          <a:p>
            <a:pPr marL="0" indent="0" algn="just">
              <a:lnSpc>
                <a:spcPct val="13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lang="zh-CN" sz="1800" dirty="0" err="1">
                <a:solidFill>
                  <a:srgbClr val="535353"/>
                </a:solidFill>
                <a:latin typeface="仿宋" charset="-122"/>
                <a:ea typeface="仿宋" charset="-122"/>
                <a:sym typeface="+mn-ea"/>
              </a:rPr>
              <a:t>朱仙镇</a:t>
            </a:r>
            <a:r>
              <a:rPr sz="1800" dirty="0" err="1">
                <a:solidFill>
                  <a:srgbClr val="535353"/>
                </a:solidFill>
                <a:latin typeface="仿宋" charset="-122"/>
                <a:ea typeface="仿宋" charset="-122"/>
                <a:sym typeface="+mn-ea"/>
              </a:rPr>
              <a:t>始建于</a:t>
            </a:r>
            <a:r>
              <a:rPr sz="2800" dirty="0" err="1">
                <a:latin typeface="仿宋" charset="-122"/>
                <a:ea typeface="仿宋" charset="-122"/>
                <a:sym typeface="+mn-ea"/>
              </a:rPr>
              <a:t>战国初期</a:t>
            </a:r>
          </a:p>
          <a:p>
            <a:pPr marL="0" indent="0" algn="just">
              <a:lnSpc>
                <a:spcPct val="13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sz="2800" dirty="0" err="1">
                <a:latin typeface="李旭科书法 v1.4" charset="0"/>
                <a:ea typeface="李旭科书法 v1.4" charset="0"/>
                <a:sym typeface="+mn-ea"/>
              </a:rPr>
              <a:t>岳飞</a:t>
            </a:r>
          </a:p>
          <a:p>
            <a:pPr marL="0" indent="0" algn="just">
              <a:lnSpc>
                <a:spcPct val="13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sz="1800" dirty="0" err="1">
                <a:solidFill>
                  <a:schemeClr val="bg1"/>
                </a:solidFill>
                <a:latin typeface="仿宋" charset="-122"/>
                <a:ea typeface="仿宋" charset="-122"/>
                <a:sym typeface="+mn-ea"/>
              </a:rPr>
              <a:t>曾在此大败金兵，取得著名的朱仙镇大捷</a:t>
            </a:r>
            <a:endParaRPr lang="en-US" sz="1800" dirty="0" err="1" smtClean="0">
              <a:solidFill>
                <a:schemeClr val="bg1"/>
              </a:solidFill>
              <a:latin typeface="仿宋" charset="-122"/>
              <a:ea typeface="仿宋" charset="-122"/>
              <a:sym typeface="+mn-ea"/>
            </a:endParaRPr>
          </a:p>
        </p:txBody>
      </p:sp>
      <p:cxnSp>
        <p:nvCxnSpPr>
          <p:cNvPr id="2" name="直接连接符 1"/>
          <p:cNvCxnSpPr/>
          <p:nvPr/>
        </p:nvCxnSpPr>
        <p:spPr>
          <a:xfrm>
            <a:off x="1045325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3" name="直接连接符 2"/>
          <p:cNvCxnSpPr/>
          <p:nvPr/>
        </p:nvCxnSpPr>
        <p:spPr>
          <a:xfrm>
            <a:off x="993763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4" name="直接连接符 3"/>
          <p:cNvCxnSpPr/>
          <p:nvPr/>
        </p:nvCxnSpPr>
        <p:spPr>
          <a:xfrm>
            <a:off x="10953628"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5" name="直接连接符 4"/>
          <p:cNvCxnSpPr/>
          <p:nvPr/>
        </p:nvCxnSpPr>
        <p:spPr>
          <a:xfrm>
            <a:off x="9403604" y="29146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flipV="1">
            <a:off x="9397365" y="2918460"/>
            <a:ext cx="1565910" cy="825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a:off x="9397365" y="8850630"/>
            <a:ext cx="1585595" cy="254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7" name="文本框 16"/>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1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4570" y="701675"/>
            <a:ext cx="1120775" cy="1057275"/>
          </a:xfrm>
          <a:prstGeom prst="rect">
            <a:avLst/>
          </a:prstGeom>
          <a:ln w="12700">
            <a:miter lim="400000"/>
            <a:headEnd/>
            <a:tailEnd/>
          </a:ln>
        </p:spPr>
      </p:pic>
      <p:pic>
        <p:nvPicPr>
          <p:cNvPr id="19" name="图片 18" descr="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681355" y="146685"/>
            <a:ext cx="5961380" cy="9460230"/>
          </a:xfrm>
          <a:prstGeom prst="rect">
            <a:avLst/>
          </a:prstGeom>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p:nvPr/>
        </p:nvCxnSpPr>
        <p:spPr>
          <a:xfrm>
            <a:off x="1045325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3" name="直接连接符 2"/>
          <p:cNvCxnSpPr/>
          <p:nvPr/>
        </p:nvCxnSpPr>
        <p:spPr>
          <a:xfrm>
            <a:off x="993763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4" name="直接连接符 3"/>
          <p:cNvCxnSpPr/>
          <p:nvPr/>
        </p:nvCxnSpPr>
        <p:spPr>
          <a:xfrm>
            <a:off x="10953628"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5" name="直接连接符 4"/>
          <p:cNvCxnSpPr/>
          <p:nvPr/>
        </p:nvCxnSpPr>
        <p:spPr>
          <a:xfrm>
            <a:off x="9403604" y="29146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flipV="1">
            <a:off x="8312150" y="2918460"/>
            <a:ext cx="2651125" cy="381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flipV="1">
            <a:off x="8282305" y="8853170"/>
            <a:ext cx="2700655" cy="825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6" name="直接连接符 5"/>
          <p:cNvCxnSpPr/>
          <p:nvPr/>
        </p:nvCxnSpPr>
        <p:spPr>
          <a:xfrm>
            <a:off x="8868299"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7" name="直接连接符 6"/>
          <p:cNvCxnSpPr/>
          <p:nvPr/>
        </p:nvCxnSpPr>
        <p:spPr>
          <a:xfrm>
            <a:off x="8299339" y="292862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7" name="文本框 16"/>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1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4570" y="701675"/>
            <a:ext cx="1120775" cy="1057275"/>
          </a:xfrm>
          <a:prstGeom prst="rect">
            <a:avLst/>
          </a:prstGeom>
          <a:ln w="12700">
            <a:miter lim="400000"/>
            <a:headEnd/>
            <a:tailEnd/>
          </a:ln>
        </p:spPr>
      </p:pic>
      <p:pic>
        <p:nvPicPr>
          <p:cNvPr id="8" name="图片 7" descr="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6860" y="-278130"/>
            <a:ext cx="6845935" cy="10864215"/>
          </a:xfrm>
          <a:prstGeom prst="rect">
            <a:avLst/>
          </a:prstGeom>
        </p:spPr>
      </p:pic>
      <p:sp>
        <p:nvSpPr>
          <p:cNvPr id="134" name="Shape 134"/>
          <p:cNvSpPr>
            <a:spLocks noGrp="1"/>
          </p:cNvSpPr>
          <p:nvPr/>
        </p:nvSpPr>
        <p:spPr>
          <a:xfrm>
            <a:off x="9251950" y="2992120"/>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4"/>
              </a:buBlip>
              <a:defRPr sz="3800" b="0" i="0" u="none" strike="noStrike" cap="none" spc="0" baseline="0">
                <a:ln>
                  <a:noFill/>
                </a:ln>
                <a:solidFill>
                  <a:srgbClr val="3E231A"/>
                </a:solidFill>
                <a:uFillTx/>
                <a:latin typeface="Papyrus"/>
                <a:ea typeface="Papyrus"/>
                <a:cs typeface="Papyrus"/>
                <a:sym typeface="Papyrus"/>
              </a:defRPr>
            </a:lvl9pPr>
          </a:lstStyle>
          <a:p>
            <a:pPr algn="l">
              <a:lnSpc>
                <a:spcPct val="170000"/>
              </a:lnSpc>
            </a:pPr>
            <a:r>
              <a:rPr sz="1800" dirty="0">
                <a:solidFill>
                  <a:schemeClr val="bg2">
                    <a:lumMod val="50000"/>
                  </a:schemeClr>
                </a:solidFill>
                <a:latin typeface="仿宋" charset="-122"/>
                <a:ea typeface="仿宋" charset="-122"/>
                <a:sym typeface="+mn-ea"/>
              </a:rPr>
              <a:t>四大名镇之一</a:t>
            </a:r>
            <a:endParaRPr sz="2400" dirty="0" err="1">
              <a:solidFill>
                <a:schemeClr val="bg2">
                  <a:lumMod val="50000"/>
                </a:schemeClr>
              </a:solidFill>
              <a:latin typeface="仿宋" charset="-122"/>
              <a:ea typeface="仿宋" charset="-122"/>
              <a:sym typeface="+mn-ea"/>
            </a:endParaRPr>
          </a:p>
          <a:p>
            <a:pPr algn="l">
              <a:lnSpc>
                <a:spcPct val="170000"/>
              </a:lnSpc>
              <a:defRPr sz="2000">
                <a:solidFill>
                  <a:srgbClr val="5C5E5F"/>
                </a:solidFill>
              </a:defRPr>
            </a:pPr>
            <a:r>
              <a:rPr sz="1800" dirty="0" err="1">
                <a:solidFill>
                  <a:schemeClr val="bg2">
                    <a:lumMod val="50000"/>
                  </a:schemeClr>
                </a:solidFill>
                <a:latin typeface="仿宋" charset="-122"/>
                <a:ea typeface="仿宋" charset="-122"/>
                <a:sym typeface="+mn-ea"/>
              </a:rPr>
              <a:t>因地处中原，交通便利</a:t>
            </a:r>
          </a:p>
          <a:p>
            <a:pPr algn="l">
              <a:lnSpc>
                <a:spcPct val="170000"/>
              </a:lnSpc>
              <a:defRPr sz="2000">
                <a:solidFill>
                  <a:srgbClr val="5C5E5F"/>
                </a:solidFill>
              </a:defRPr>
            </a:pPr>
            <a:r>
              <a:rPr sz="1800" dirty="0">
                <a:solidFill>
                  <a:schemeClr val="bg2">
                    <a:lumMod val="50000"/>
                  </a:schemeClr>
                </a:solidFill>
                <a:latin typeface="仿宋" charset="-122"/>
                <a:ea typeface="仿宋" charset="-122"/>
                <a:sym typeface="+mn-ea"/>
              </a:rPr>
              <a:t>2002年，被国家授予“中国木版年画艺术之乡”</a:t>
            </a:r>
          </a:p>
          <a:p>
            <a:pPr algn="l">
              <a:lnSpc>
                <a:spcPct val="170000"/>
              </a:lnSpc>
              <a:defRPr sz="2000">
                <a:solidFill>
                  <a:srgbClr val="5C5E5F"/>
                </a:solidFill>
              </a:defRPr>
            </a:pPr>
            <a:r>
              <a:rPr sz="1800" dirty="0">
                <a:solidFill>
                  <a:schemeClr val="bg2">
                    <a:lumMod val="50000"/>
                  </a:schemeClr>
                </a:solidFill>
                <a:latin typeface="仿宋" charset="-122"/>
                <a:ea typeface="仿宋" charset="-122"/>
                <a:sym typeface="+mn-ea"/>
              </a:rPr>
              <a:t>豫剧发源地</a:t>
            </a:r>
          </a:p>
          <a:p>
            <a:pPr algn="l">
              <a:lnSpc>
                <a:spcPct val="170000"/>
              </a:lnSpc>
              <a:defRPr sz="2000">
                <a:solidFill>
                  <a:srgbClr val="5C5E5F"/>
                </a:solidFill>
              </a:defRPr>
            </a:pPr>
            <a:r>
              <a:rPr sz="1800" dirty="0">
                <a:solidFill>
                  <a:schemeClr val="bg2">
                    <a:lumMod val="50000"/>
                  </a:schemeClr>
                </a:solidFill>
                <a:latin typeface="仿宋" charset="-122"/>
                <a:ea typeface="仿宋" charset="-122"/>
                <a:sym typeface="+mn-ea"/>
              </a:rPr>
              <a:t>2008年，朱仙镇被国家授予"中国历史文化名镇"</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1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4570" y="701675"/>
            <a:ext cx="1120775" cy="1057275"/>
          </a:xfrm>
          <a:prstGeom prst="rect">
            <a:avLst/>
          </a:prstGeom>
          <a:ln w="12700">
            <a:miter lim="400000"/>
            <a:headEnd/>
            <a:tailEnd/>
          </a:ln>
        </p:spPr>
      </p:pic>
      <p:sp>
        <p:nvSpPr>
          <p:cNvPr id="134" name="Shape 134"/>
          <p:cNvSpPr>
            <a:spLocks noGrp="1"/>
          </p:cNvSpPr>
          <p:nvPr/>
        </p:nvSpPr>
        <p:spPr>
          <a:xfrm>
            <a:off x="9447530" y="3955415"/>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9pPr>
          </a:lstStyle>
          <a:p>
            <a:pPr algn="l">
              <a:lnSpc>
                <a:spcPct val="140000"/>
              </a:lnSpc>
              <a:defRPr>
                <a:latin typeface="微软雅黑 Light" charset="-122"/>
                <a:ea typeface="微软雅黑 Light" charset="-122"/>
                <a:cs typeface="微软雅黑 Light" charset="-122"/>
                <a:sym typeface="微软雅黑 Light" charset="-122"/>
              </a:defRPr>
            </a:pPr>
            <a:r>
              <a:rPr sz="3200" dirty="0">
                <a:latin typeface="仿宋" charset="-122"/>
                <a:ea typeface="仿宋" charset="-122"/>
                <a:sym typeface="+mn-ea"/>
              </a:rPr>
              <a:t>7500万 </a:t>
            </a:r>
            <a:r>
              <a:rPr sz="1800" dirty="0" err="1">
                <a:solidFill>
                  <a:srgbClr val="5C5E5F"/>
                </a:solidFill>
                <a:latin typeface="仿宋" charset="-122"/>
                <a:ea typeface="仿宋" charset="-122"/>
                <a:sym typeface="+mn-ea"/>
              </a:rPr>
              <a:t>元／年</a:t>
            </a:r>
            <a:endParaRPr sz="1800" dirty="0">
              <a:solidFill>
                <a:srgbClr val="5C5E5F"/>
              </a:solidFill>
              <a:latin typeface="仿宋" charset="-122"/>
              <a:ea typeface="仿宋" charset="-122"/>
            </a:endParaRPr>
          </a:p>
          <a:p>
            <a:pPr algn="l">
              <a:lnSpc>
                <a:spcPct val="140000"/>
              </a:lnSpc>
              <a:defRPr>
                <a:latin typeface="微软雅黑 Light" charset="-122"/>
                <a:ea typeface="微软雅黑 Light" charset="-122"/>
                <a:cs typeface="微软雅黑 Light" charset="-122"/>
                <a:sym typeface="微软雅黑 Light" charset="-122"/>
              </a:defRPr>
            </a:pPr>
            <a:r>
              <a:rPr sz="1800" dirty="0" err="1">
                <a:solidFill>
                  <a:srgbClr val="535353"/>
                </a:solidFill>
                <a:latin typeface="仿宋" charset="-122"/>
                <a:ea typeface="仿宋" charset="-122"/>
                <a:sym typeface="+mn-ea"/>
              </a:rPr>
              <a:t>朱仙镇木版年画所带来</a:t>
            </a:r>
            <a:r>
              <a:rPr sz="1800" dirty="0" err="1">
                <a:solidFill>
                  <a:srgbClr val="5C5E5F"/>
                </a:solidFill>
                <a:latin typeface="仿宋" charset="-122"/>
                <a:ea typeface="仿宋" charset="-122"/>
                <a:sym typeface="+mn-ea"/>
              </a:rPr>
              <a:t>的产值</a:t>
            </a:r>
            <a:endParaRPr lang="en-US" sz="1800" dirty="0" err="1" smtClean="0">
              <a:solidFill>
                <a:schemeClr val="bg1"/>
              </a:solidFill>
              <a:latin typeface="仿宋" charset="-122"/>
              <a:ea typeface="仿宋" charset="-122"/>
              <a:sym typeface="+mn-ea"/>
            </a:endParaRPr>
          </a:p>
        </p:txBody>
      </p:sp>
      <p:cxnSp>
        <p:nvCxnSpPr>
          <p:cNvPr id="2" name="直接连接符 1"/>
          <p:cNvCxnSpPr/>
          <p:nvPr/>
        </p:nvCxnSpPr>
        <p:spPr>
          <a:xfrm>
            <a:off x="10438765" y="3874770"/>
            <a:ext cx="12065" cy="491299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3" name="直接连接符 2"/>
          <p:cNvCxnSpPr/>
          <p:nvPr/>
        </p:nvCxnSpPr>
        <p:spPr>
          <a:xfrm>
            <a:off x="9923145" y="3874770"/>
            <a:ext cx="19050" cy="485330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4" name="直接连接符 3"/>
          <p:cNvCxnSpPr/>
          <p:nvPr/>
        </p:nvCxnSpPr>
        <p:spPr>
          <a:xfrm>
            <a:off x="10948670" y="3867785"/>
            <a:ext cx="10795" cy="489013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flipV="1">
            <a:off x="9926955" y="3867785"/>
            <a:ext cx="1021715" cy="1333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a:off x="9926955" y="8757285"/>
            <a:ext cx="1026160" cy="127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pic>
        <p:nvPicPr>
          <p:cNvPr id="11" name="图片 10" descr="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3090" y="-29845"/>
            <a:ext cx="6337935" cy="10057765"/>
          </a:xfrm>
          <a:prstGeom prst="rect">
            <a:avLst/>
          </a:prstGeom>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1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49880" y="-237490"/>
            <a:ext cx="6845935" cy="10864215"/>
          </a:xfrm>
          <a:prstGeom prst="rect">
            <a:avLst/>
          </a:prstGeom>
        </p:spPr>
      </p:pic>
      <p:sp>
        <p:nvSpPr>
          <p:cNvPr id="263" name="Shape 263"/>
          <p:cNvSpPr>
            <a:spLocks noGrp="1"/>
          </p:cNvSpPr>
          <p:nvPr>
            <p:ph type="title"/>
          </p:nvPr>
        </p:nvSpPr>
        <p:spPr>
          <a:xfrm>
            <a:off x="1270000" y="3070225"/>
            <a:ext cx="10464800" cy="3175000"/>
          </a:xfrm>
          <a:prstGeom prst="rect">
            <a:avLst/>
          </a:prstGeom>
        </p:spPr>
        <p:txBody>
          <a:bodyPr/>
          <a:lstStyle>
            <a:lvl1pPr>
              <a:defRPr>
                <a:latin typeface="微软雅黑 Light" charset="-122"/>
                <a:ea typeface="微软雅黑 Light" charset="-122"/>
                <a:cs typeface="微软雅黑 Light" charset="-122"/>
                <a:sym typeface="微软雅黑 Light" charset="-122"/>
              </a:defRPr>
            </a:lvl1pPr>
          </a:lstStyle>
          <a:p>
            <a:r>
              <a:rPr sz="5400" dirty="0" err="1">
                <a:latin typeface="华文行楷" charset="-122"/>
                <a:ea typeface="华文行楷" charset="-122"/>
              </a:rPr>
              <a:t>朱仙镇木版年画</a:t>
            </a:r>
          </a:p>
        </p:txBody>
      </p:sp>
      <p:pic>
        <p:nvPicPr>
          <p:cNvPr id="264" name="image4.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45820" y="742950"/>
            <a:ext cx="1363345" cy="1285875"/>
          </a:xfrm>
          <a:prstGeom prst="rect">
            <a:avLst/>
          </a:prstGeom>
          <a:ln w="12700">
            <a:miter lim="400000"/>
            <a:headEnd/>
            <a:tailEnd/>
          </a:ln>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381230" y="51498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11835"/>
            <a:ext cx="1120775" cy="1057275"/>
          </a:xfrm>
          <a:prstGeom prst="rect">
            <a:avLst/>
          </a:prstGeom>
          <a:ln w="12700">
            <a:miter lim="400000"/>
            <a:headEnd/>
            <a:tailEnd/>
          </a:ln>
        </p:spPr>
      </p:pic>
      <p:cxnSp>
        <p:nvCxnSpPr>
          <p:cNvPr id="2" name="直接连接符 1"/>
          <p:cNvCxnSpPr/>
          <p:nvPr/>
        </p:nvCxnSpPr>
        <p:spPr>
          <a:xfrm>
            <a:off x="1045325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3" name="直接连接符 2"/>
          <p:cNvCxnSpPr/>
          <p:nvPr/>
        </p:nvCxnSpPr>
        <p:spPr>
          <a:xfrm>
            <a:off x="993763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4" name="直接连接符 3"/>
          <p:cNvCxnSpPr/>
          <p:nvPr/>
        </p:nvCxnSpPr>
        <p:spPr>
          <a:xfrm>
            <a:off x="10953628"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5" name="直接连接符 4"/>
          <p:cNvCxnSpPr/>
          <p:nvPr/>
        </p:nvCxnSpPr>
        <p:spPr>
          <a:xfrm>
            <a:off x="9403604" y="29146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flipV="1">
            <a:off x="8312150" y="2918460"/>
            <a:ext cx="2651125" cy="381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flipV="1">
            <a:off x="8282305" y="8853170"/>
            <a:ext cx="2700655" cy="825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6" name="直接连接符 5"/>
          <p:cNvCxnSpPr/>
          <p:nvPr/>
        </p:nvCxnSpPr>
        <p:spPr>
          <a:xfrm>
            <a:off x="8868299"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1" name="直接连接符 10"/>
          <p:cNvCxnSpPr/>
          <p:nvPr/>
        </p:nvCxnSpPr>
        <p:spPr>
          <a:xfrm>
            <a:off x="8299339" y="292862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34" name="Shape 134"/>
          <p:cNvSpPr>
            <a:spLocks noGrp="1"/>
          </p:cNvSpPr>
          <p:nvPr/>
        </p:nvSpPr>
        <p:spPr>
          <a:xfrm>
            <a:off x="9403715" y="3006090"/>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9pPr>
          </a:lstStyle>
          <a:p>
            <a:pPr algn="l">
              <a:lnSpc>
                <a:spcPct val="140000"/>
              </a:lnSpc>
              <a:defRPr sz="2000">
                <a:solidFill>
                  <a:srgbClr val="5C5E5F"/>
                </a:solidFill>
              </a:defRPr>
            </a:pPr>
            <a:r>
              <a:rPr sz="1800" dirty="0" err="1">
                <a:solidFill>
                  <a:srgbClr val="535353"/>
                </a:solidFill>
                <a:latin typeface="宋体" pitchFamily="2" charset="-122"/>
                <a:ea typeface="宋体" pitchFamily="2" charset="-122"/>
                <a:sym typeface="+mn-ea"/>
              </a:rPr>
              <a:t>中国木版年画的 </a:t>
            </a:r>
            <a:r>
              <a:rPr sz="2800" dirty="0" err="1">
                <a:solidFill>
                  <a:srgbClr val="C00000"/>
                </a:solidFill>
                <a:latin typeface="宋体" pitchFamily="2" charset="-122"/>
                <a:ea typeface="宋体" pitchFamily="2" charset="-122"/>
                <a:sym typeface="+mn-ea"/>
              </a:rPr>
              <a:t>鼻祖</a:t>
            </a:r>
          </a:p>
          <a:p>
            <a:pPr algn="l">
              <a:lnSpc>
                <a:spcPct val="120000"/>
              </a:lnSpc>
            </a:pPr>
            <a:r>
              <a:rPr sz="1800" dirty="0" err="1">
                <a:solidFill>
                  <a:srgbClr val="535353"/>
                </a:solidFill>
                <a:latin typeface="宋体" pitchFamily="2" charset="-122"/>
                <a:ea typeface="宋体" pitchFamily="2" charset="-122"/>
                <a:sym typeface="+mn-ea"/>
              </a:rPr>
              <a:t>始于 </a:t>
            </a:r>
            <a:r>
              <a:rPr sz="2800" dirty="0" err="1">
                <a:solidFill>
                  <a:srgbClr val="C00000"/>
                </a:solidFill>
                <a:latin typeface="宋体" pitchFamily="2" charset="-122"/>
                <a:ea typeface="宋体" pitchFamily="2" charset="-122"/>
                <a:sym typeface="+mn-ea"/>
              </a:rPr>
              <a:t>北宋皇家</a:t>
            </a:r>
          </a:p>
          <a:p>
            <a:pPr algn="l">
              <a:lnSpc>
                <a:spcPct val="120000"/>
              </a:lnSpc>
            </a:pPr>
            <a:r>
              <a:rPr sz="1800" dirty="0" err="1">
                <a:latin typeface="宋体" pitchFamily="2" charset="-122"/>
                <a:ea typeface="宋体" pitchFamily="2" charset="-122"/>
                <a:sym typeface="+mn-ea"/>
              </a:rPr>
              <a:t>汉唐画风，我国四大年画之一</a:t>
            </a:r>
          </a:p>
          <a:p>
            <a:pPr algn="l">
              <a:lnSpc>
                <a:spcPct val="150000"/>
              </a:lnSpc>
            </a:pPr>
            <a:r>
              <a:rPr sz="2800" dirty="0">
                <a:solidFill>
                  <a:srgbClr val="C00000"/>
                </a:solidFill>
                <a:latin typeface="宋体" pitchFamily="2" charset="-122"/>
                <a:ea typeface="宋体" pitchFamily="2" charset="-122"/>
                <a:sym typeface="+mn-ea"/>
              </a:rPr>
              <a:t>“</a:t>
            </a:r>
            <a:r>
              <a:rPr sz="2800" dirty="0" err="1">
                <a:solidFill>
                  <a:srgbClr val="C00000"/>
                </a:solidFill>
                <a:latin typeface="宋体" pitchFamily="2" charset="-122"/>
                <a:ea typeface="宋体" pitchFamily="2" charset="-122"/>
                <a:sym typeface="+mn-ea"/>
              </a:rPr>
              <a:t>国礼</a:t>
            </a:r>
            <a:r>
              <a:rPr sz="2800" dirty="0">
                <a:solidFill>
                  <a:srgbClr val="C00000"/>
                </a:solidFill>
                <a:latin typeface="宋体" pitchFamily="2" charset="-122"/>
                <a:ea typeface="宋体" pitchFamily="2" charset="-122"/>
                <a:sym typeface="+mn-ea"/>
              </a:rPr>
              <a:t>”</a:t>
            </a:r>
          </a:p>
          <a:p>
            <a:pPr algn="l">
              <a:lnSpc>
                <a:spcPct val="150000"/>
              </a:lnSpc>
              <a:defRPr sz="2000">
                <a:solidFill>
                  <a:srgbClr val="5C5E5F"/>
                </a:solidFill>
              </a:defRPr>
            </a:pPr>
            <a:r>
              <a:rPr sz="1800" dirty="0">
                <a:latin typeface="宋体" pitchFamily="2" charset="-122"/>
                <a:ea typeface="宋体" pitchFamily="2" charset="-122"/>
                <a:sym typeface="+mn-ea"/>
              </a:rPr>
              <a:t>2010年</a:t>
            </a:r>
            <a:r>
              <a:rPr lang="zh-CN" sz="1800" dirty="0">
                <a:latin typeface="宋体" pitchFamily="2" charset="-122"/>
                <a:ea typeface="宋体" pitchFamily="2" charset="-122"/>
                <a:sym typeface="+mn-ea"/>
              </a:rPr>
              <a:t>，</a:t>
            </a:r>
            <a:r>
              <a:rPr sz="1800" dirty="0">
                <a:latin typeface="宋体" pitchFamily="2" charset="-122"/>
                <a:ea typeface="宋体" pitchFamily="2" charset="-122"/>
                <a:sym typeface="+mn-ea"/>
              </a:rPr>
              <a:t>被</a:t>
            </a:r>
            <a:r>
              <a:rPr lang="zh-CN" sz="1800" dirty="0">
                <a:latin typeface="宋体" pitchFamily="2" charset="-122"/>
                <a:ea typeface="宋体" pitchFamily="2" charset="-122"/>
                <a:sym typeface="+mn-ea"/>
              </a:rPr>
              <a:t>国家</a:t>
            </a:r>
            <a:r>
              <a:rPr sz="1800" dirty="0">
                <a:latin typeface="宋体" pitchFamily="2" charset="-122"/>
                <a:ea typeface="宋体" pitchFamily="2" charset="-122"/>
                <a:sym typeface="+mn-ea"/>
              </a:rPr>
              <a:t>外交部指定</a:t>
            </a:r>
            <a:r>
              <a:rPr lang="zh-CN" sz="1800" dirty="0">
                <a:latin typeface="宋体" pitchFamily="2" charset="-122"/>
                <a:ea typeface="宋体" pitchFamily="2" charset="-122"/>
                <a:sym typeface="+mn-ea"/>
              </a:rPr>
              <a:t>为国礼</a:t>
            </a:r>
            <a:r>
              <a:rPr sz="1800" dirty="0">
                <a:latin typeface="宋体" pitchFamily="2" charset="-122"/>
                <a:ea typeface="宋体" pitchFamily="2" charset="-122"/>
                <a:sym typeface="+mn-ea"/>
              </a:rPr>
              <a:t>，专供赠送给国外首脑</a:t>
            </a:r>
            <a:endParaRPr sz="1800" dirty="0">
              <a:latin typeface="宋体" pitchFamily="2" charset="-122"/>
              <a:ea typeface="宋体" pitchFamily="2" charset="-122"/>
            </a:endParaRPr>
          </a:p>
          <a:p>
            <a:pPr algn="l">
              <a:lnSpc>
                <a:spcPct val="150000"/>
              </a:lnSpc>
              <a:defRPr sz="2000">
                <a:solidFill>
                  <a:srgbClr val="5C5E5F"/>
                </a:solidFill>
              </a:defRPr>
            </a:pPr>
            <a:endParaRPr lang="en-US" sz="2800" dirty="0" err="1" smtClean="0">
              <a:solidFill>
                <a:schemeClr val="bg2">
                  <a:lumMod val="50000"/>
                </a:schemeClr>
              </a:solidFill>
              <a:latin typeface="宋体" pitchFamily="2" charset="-122"/>
              <a:ea typeface="宋体" pitchFamily="2" charset="-122"/>
              <a:sym typeface="+mn-ea"/>
            </a:endParaRPr>
          </a:p>
        </p:txBody>
      </p:sp>
      <p:pic>
        <p:nvPicPr>
          <p:cNvPr id="12" name="图片 11" descr="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0365" y="194310"/>
            <a:ext cx="6337935" cy="10057765"/>
          </a:xfrm>
          <a:prstGeom prst="rect">
            <a:avLst/>
          </a:prstGeom>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366625" y="573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15520" y="770255"/>
            <a:ext cx="1120775" cy="1057275"/>
          </a:xfrm>
          <a:prstGeom prst="rect">
            <a:avLst/>
          </a:prstGeom>
          <a:ln w="12700">
            <a:miter lim="400000"/>
            <a:headEnd/>
            <a:tailEnd/>
          </a:ln>
        </p:spPr>
      </p:pic>
      <p:cxnSp>
        <p:nvCxnSpPr>
          <p:cNvPr id="2" name="直接连接符 1"/>
          <p:cNvCxnSpPr/>
          <p:nvPr/>
        </p:nvCxnSpPr>
        <p:spPr>
          <a:xfrm>
            <a:off x="1045325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3" name="直接连接符 2"/>
          <p:cNvCxnSpPr/>
          <p:nvPr/>
        </p:nvCxnSpPr>
        <p:spPr>
          <a:xfrm>
            <a:off x="9937639"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4" name="直接连接符 3"/>
          <p:cNvCxnSpPr/>
          <p:nvPr/>
        </p:nvCxnSpPr>
        <p:spPr>
          <a:xfrm>
            <a:off x="10953628"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5" name="直接连接符 4"/>
          <p:cNvCxnSpPr/>
          <p:nvPr/>
        </p:nvCxnSpPr>
        <p:spPr>
          <a:xfrm>
            <a:off x="9403604" y="29146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flipV="1">
            <a:off x="8312150" y="2918460"/>
            <a:ext cx="2651125" cy="381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flipV="1">
            <a:off x="8282305" y="8853170"/>
            <a:ext cx="2700655" cy="825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6" name="直接连接符 5"/>
          <p:cNvCxnSpPr/>
          <p:nvPr/>
        </p:nvCxnSpPr>
        <p:spPr>
          <a:xfrm>
            <a:off x="8868299"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1" name="直接连接符 10"/>
          <p:cNvCxnSpPr/>
          <p:nvPr/>
        </p:nvCxnSpPr>
        <p:spPr>
          <a:xfrm>
            <a:off x="8299339" y="292862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34" name="Shape 134"/>
          <p:cNvSpPr>
            <a:spLocks noGrp="1"/>
          </p:cNvSpPr>
          <p:nvPr/>
        </p:nvSpPr>
        <p:spPr>
          <a:xfrm>
            <a:off x="9403080" y="3006090"/>
            <a:ext cx="1760855"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9pPr>
          </a:lstStyle>
          <a:p>
            <a:pPr algn="l">
              <a:lnSpc>
                <a:spcPct val="160000"/>
              </a:lnSpc>
            </a:pPr>
            <a:r>
              <a:rPr sz="2800" dirty="0" err="1">
                <a:latin typeface="宋体" pitchFamily="2" charset="-122"/>
                <a:ea typeface="宋体" pitchFamily="2" charset="-122"/>
                <a:sym typeface="+mn-ea"/>
              </a:rPr>
              <a:t>国家级非物质文化遗产</a:t>
            </a:r>
            <a:endParaRPr sz="2800" dirty="0">
              <a:latin typeface="宋体" pitchFamily="2" charset="-122"/>
              <a:ea typeface="宋体" pitchFamily="2" charset="-122"/>
            </a:endParaRPr>
          </a:p>
          <a:p>
            <a:pPr algn="l">
              <a:lnSpc>
                <a:spcPct val="160000"/>
              </a:lnSpc>
              <a:defRPr sz="2000">
                <a:solidFill>
                  <a:srgbClr val="5C5E5F"/>
                </a:solidFill>
              </a:defRPr>
            </a:pPr>
            <a:r>
              <a:rPr sz="1800" dirty="0">
                <a:latin typeface="宋体" pitchFamily="2" charset="-122"/>
                <a:ea typeface="宋体" pitchFamily="2" charset="-122"/>
                <a:sym typeface="+mn-ea"/>
              </a:rPr>
              <a:t>2006年，被第一批被列入</a:t>
            </a:r>
            <a:endParaRPr sz="1800" dirty="0">
              <a:latin typeface="宋体" pitchFamily="2" charset="-122"/>
              <a:ea typeface="宋体" pitchFamily="2" charset="-122"/>
            </a:endParaRPr>
          </a:p>
          <a:p>
            <a:pPr algn="l">
              <a:lnSpc>
                <a:spcPct val="160000"/>
              </a:lnSpc>
              <a:defRPr sz="2000">
                <a:solidFill>
                  <a:srgbClr val="5C5E5F"/>
                </a:solidFill>
              </a:defRPr>
            </a:pPr>
            <a:r>
              <a:rPr sz="1800" dirty="0" err="1">
                <a:latin typeface="宋体" pitchFamily="2" charset="-122"/>
                <a:ea typeface="宋体" pitchFamily="2" charset="-122"/>
                <a:sym typeface="+mn-ea"/>
              </a:rPr>
              <a:t>目前，正在申请世界非物质文化遗产</a:t>
            </a:r>
          </a:p>
          <a:p>
            <a:pPr algn="l">
              <a:lnSpc>
                <a:spcPct val="160000"/>
              </a:lnSpc>
            </a:pPr>
            <a:r>
              <a:rPr sz="2800" dirty="0" err="1">
                <a:latin typeface="宋体" pitchFamily="2" charset="-122"/>
                <a:ea typeface="宋体" pitchFamily="2" charset="-122"/>
                <a:sym typeface="+mn-ea"/>
              </a:rPr>
              <a:t>生态原场地认证</a:t>
            </a:r>
            <a:endParaRPr sz="2800" dirty="0">
              <a:latin typeface="宋体" pitchFamily="2" charset="-122"/>
              <a:ea typeface="宋体" pitchFamily="2" charset="-122"/>
            </a:endParaRPr>
          </a:p>
          <a:p>
            <a:pPr algn="l">
              <a:lnSpc>
                <a:spcPct val="160000"/>
              </a:lnSpc>
              <a:defRPr sz="2000">
                <a:solidFill>
                  <a:srgbClr val="5C5E5F"/>
                </a:solidFill>
              </a:defRPr>
            </a:pPr>
            <a:r>
              <a:rPr sz="1800" dirty="0">
                <a:latin typeface="宋体" pitchFamily="2" charset="-122"/>
                <a:ea typeface="宋体" pitchFamily="2" charset="-122"/>
                <a:sym typeface="+mn-ea"/>
              </a:rPr>
              <a:t>2012年，被认证</a:t>
            </a:r>
            <a:endParaRPr sz="1800" dirty="0">
              <a:latin typeface="宋体" pitchFamily="2" charset="-122"/>
              <a:ea typeface="宋体" pitchFamily="2" charset="-122"/>
            </a:endParaRPr>
          </a:p>
          <a:p>
            <a:pPr algn="l">
              <a:lnSpc>
                <a:spcPct val="160000"/>
              </a:lnSpc>
              <a:defRPr sz="2000">
                <a:solidFill>
                  <a:srgbClr val="5C5E5F"/>
                </a:solidFill>
              </a:defRPr>
            </a:pPr>
            <a:endParaRPr lang="en-US" sz="1800" dirty="0" err="1" smtClean="0">
              <a:solidFill>
                <a:schemeClr val="bg2">
                  <a:lumMod val="50000"/>
                </a:schemeClr>
              </a:solidFill>
              <a:latin typeface="宋体" pitchFamily="2" charset="-122"/>
              <a:ea typeface="宋体" pitchFamily="2" charset="-122"/>
              <a:sym typeface="+mn-ea"/>
            </a:endParaRPr>
          </a:p>
        </p:txBody>
      </p:sp>
      <p:pic>
        <p:nvPicPr>
          <p:cNvPr id="12" name="图片 11" descr="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8295" y="-414020"/>
            <a:ext cx="6802120" cy="10794365"/>
          </a:xfrm>
          <a:prstGeom prst="rect">
            <a:avLst/>
          </a:prstGeom>
        </p:spPr>
      </p:pic>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prstGeom prst="rect">
            <a:avLst/>
          </a:prstGeom>
        </p:spPr>
        <p:txBody>
          <a:bodyPr/>
          <a:lstStyle>
            <a:lvl1pPr>
              <a:defRPr>
                <a:latin typeface="微软雅黑 Light" charset="-122"/>
                <a:ea typeface="微软雅黑 Light" charset="-122"/>
                <a:cs typeface="微软雅黑 Light" charset="-122"/>
                <a:sym typeface="微软雅黑 Light" charset="-122"/>
              </a:defRPr>
            </a:lvl1pPr>
          </a:lstStyle>
          <a:p>
            <a:r>
              <a:rPr sz="5400" dirty="0" err="1">
                <a:latin typeface="华文行楷" charset="-122"/>
                <a:ea typeface="华文行楷" charset="-122"/>
              </a:rPr>
              <a:t>其艺术价值</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a:spLocks noGrp="1"/>
          </p:cNvSpPr>
          <p:nvPr>
            <p:ph type="title"/>
          </p:nvPr>
        </p:nvSpPr>
        <p:spPr>
          <a:xfrm>
            <a:off x="1270000" y="6527800"/>
            <a:ext cx="10464800" cy="88556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题材内容的民间性</a:t>
            </a:r>
          </a:p>
        </p:txBody>
      </p:sp>
      <p:sp>
        <p:nvSpPr>
          <p:cNvPr id="285" name="Shape 285"/>
          <p:cNvSpPr>
            <a:spLocks noGrp="1"/>
          </p:cNvSpPr>
          <p:nvPr>
            <p:ph type="body" sz="quarter" idx="1"/>
          </p:nvPr>
        </p:nvSpPr>
        <p:spPr>
          <a:xfrm>
            <a:off x="1270000" y="7315563"/>
            <a:ext cx="10464800" cy="1460501"/>
          </a:xfrm>
          <a:prstGeom prst="rect">
            <a:avLst/>
          </a:prstGeom>
        </p:spPr>
        <p:txBody>
          <a:bodyPr/>
          <a:lstStyle/>
          <a:p>
            <a: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大多取材于：历史戏剧、演义小说、神话故事和民间传说</a:t>
            </a:r>
            <a:endParaRPr dirty="0">
              <a:latin typeface="仿宋" charset="-122"/>
              <a:ea typeface="仿宋" charset="-122"/>
            </a:endParaRPr>
          </a:p>
          <a:p>
            <a: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年画乡土气息浓郁，民间情趣强烈</a:t>
            </a:r>
            <a:endParaRPr dirty="0">
              <a:latin typeface="仿宋" charset="-122"/>
              <a:ea typeface="仿宋" charset="-122"/>
            </a:endParaRPr>
          </a:p>
        </p:txBody>
      </p:sp>
      <p:pic>
        <p:nvPicPr>
          <p:cNvPr id="286" name="image1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41958" y="957576"/>
            <a:ext cx="6359084" cy="5554698"/>
          </a:xfrm>
          <a:prstGeom prst="rect">
            <a:avLst/>
          </a:prstGeom>
          <a:ln w="12700">
            <a:miter lim="400000"/>
            <a:headEnd/>
            <a:tailEnd/>
          </a:ln>
        </p:spPr>
      </p:pic>
      <p:sp>
        <p:nvSpPr>
          <p:cNvPr id="7" name="文本框 6"/>
          <p:cNvSpPr txBox="1"/>
          <p:nvPr/>
        </p:nvSpPr>
        <p:spPr>
          <a:xfrm>
            <a:off x="12381230" y="58801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84860"/>
            <a:ext cx="1120775" cy="1057275"/>
          </a:xfrm>
          <a:prstGeom prst="rect">
            <a:avLst/>
          </a:prstGeom>
          <a:ln w="12700">
            <a:miter lim="400000"/>
            <a:headEnd/>
            <a:tailEnd/>
          </a:ln>
        </p:spPr>
      </p:pic>
      <p:sp>
        <p:nvSpPr>
          <p:cNvPr id="2" name="文本框 1"/>
          <p:cNvSpPr txBox="1"/>
          <p:nvPr/>
        </p:nvSpPr>
        <p:spPr>
          <a:xfrm>
            <a:off x="-332740" y="72644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920" y="908685"/>
            <a:ext cx="1120775" cy="1057275"/>
          </a:xfrm>
          <a:prstGeom prst="rect">
            <a:avLst/>
          </a:prstGeom>
          <a:ln w="12700">
            <a:miter lim="400000"/>
            <a:headEnd/>
            <a:tailEnd/>
          </a:ln>
        </p:spPr>
      </p:pic>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p:cNvSpPr>
          <p:nvPr>
            <p:ph type="title"/>
          </p:nvPr>
        </p:nvSpPr>
        <p:spPr>
          <a:xfrm>
            <a:off x="1270000" y="6527800"/>
            <a:ext cx="10464800" cy="88556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人物造型的夸张性</a:t>
            </a:r>
          </a:p>
        </p:txBody>
      </p:sp>
      <p:sp>
        <p:nvSpPr>
          <p:cNvPr id="292" name="Shape 292"/>
          <p:cNvSpPr>
            <a:spLocks noGrp="1"/>
          </p:cNvSpPr>
          <p:nvPr>
            <p:ph type="body" sz="quarter" idx="1"/>
          </p:nvPr>
        </p:nvSpPr>
        <p:spPr>
          <a:xfrm>
            <a:off x="1270000" y="7543800"/>
            <a:ext cx="10464800" cy="1460500"/>
          </a:xfrm>
          <a:prstGeom prst="rect">
            <a:avLst/>
          </a:prstGeom>
        </p:spPr>
        <p:txBody>
          <a:bodyPr/>
          <a:lstStyle>
            <a:lvl1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大人物造型：夸张浪漫，粗壮有力，讲究均衡，具有浓厚的民间特色</a:t>
            </a:r>
            <a:r>
              <a:rPr dirty="0">
                <a:latin typeface="仿宋" charset="-122"/>
                <a:ea typeface="仿宋" charset="-122"/>
              </a:rPr>
              <a:t>。</a:t>
            </a:r>
          </a:p>
        </p:txBody>
      </p:sp>
      <p:pic>
        <p:nvPicPr>
          <p:cNvPr id="293" name="image15.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375494" y="1520328"/>
            <a:ext cx="8253629" cy="5315602"/>
          </a:xfrm>
          <a:prstGeom prst="rect">
            <a:avLst/>
          </a:prstGeom>
          <a:ln w="12700">
            <a:miter lim="400000"/>
            <a:headEnd/>
            <a:tailEnd/>
          </a:ln>
        </p:spPr>
      </p:pic>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a:spLocks noGrp="1"/>
          </p:cNvSpPr>
          <p:nvPr>
            <p:ph type="title"/>
          </p:nvPr>
        </p:nvSpPr>
        <p:spPr>
          <a:xfrm>
            <a:off x="1270000" y="6527800"/>
            <a:ext cx="10464800" cy="88556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宋体" pitchFamily="2" charset="-122"/>
                <a:ea typeface="宋体" pitchFamily="2" charset="-122"/>
              </a:rPr>
              <a:t>画面构图的饱满性</a:t>
            </a:r>
            <a:endParaRPr dirty="0">
              <a:latin typeface="宋体" pitchFamily="2" charset="-122"/>
              <a:ea typeface="宋体" pitchFamily="2" charset="-122"/>
            </a:endParaRPr>
          </a:p>
        </p:txBody>
      </p:sp>
      <p:sp>
        <p:nvSpPr>
          <p:cNvPr id="299" name="Shape 299"/>
          <p:cNvSpPr>
            <a:spLocks noGrp="1"/>
          </p:cNvSpPr>
          <p:nvPr>
            <p:ph type="body" sz="quarter" idx="1"/>
          </p:nvPr>
        </p:nvSpPr>
        <p:spPr>
          <a:xfrm>
            <a:off x="1270000" y="7658100"/>
            <a:ext cx="10464800" cy="1460500"/>
          </a:xfrm>
          <a:prstGeom prst="rect">
            <a:avLst/>
          </a:prstGeom>
        </p:spPr>
        <p:txBody>
          <a:bodyPr/>
          <a:lstStyle/>
          <a:p>
            <a:pPr indent="266700" defTabSz="266700">
              <a:lnSpc>
                <a:spcPct val="160000"/>
              </a:lnSpc>
              <a:defRPr sz="15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宋体" pitchFamily="2" charset="-122"/>
                <a:ea typeface="宋体" pitchFamily="2" charset="-122"/>
              </a:rPr>
              <a:t>画面：饱满、对称、紧凑、严密、上空下实、留空白地方较少</a:t>
            </a:r>
            <a:endParaRPr dirty="0">
              <a:uFill>
                <a:solidFill>
                  <a:srgbClr val="000000"/>
                </a:solidFill>
              </a:uFill>
              <a:latin typeface="宋体" pitchFamily="2" charset="-122"/>
              <a:ea typeface="宋体" pitchFamily="2" charset="-122"/>
            </a:endParaRPr>
          </a:p>
          <a:p>
            <a:pPr indent="266700" defTabSz="266700">
              <a:lnSpc>
                <a:spcPct val="160000"/>
              </a:lnSpc>
              <a:defRPr sz="15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宋体" pitchFamily="2" charset="-122"/>
                <a:ea typeface="宋体" pitchFamily="2" charset="-122"/>
              </a:rPr>
              <a:t>人物造型有主有次、安排巧妙、合情合理</a:t>
            </a:r>
            <a:endParaRPr dirty="0">
              <a:uFill>
                <a:solidFill>
                  <a:srgbClr val="000000"/>
                </a:solidFill>
              </a:uFill>
              <a:latin typeface="宋体" pitchFamily="2" charset="-122"/>
              <a:ea typeface="宋体" pitchFamily="2" charset="-122"/>
            </a:endParaRPr>
          </a:p>
          <a:p>
            <a:pPr indent="266700" defTabSz="266700">
              <a:lnSpc>
                <a:spcPct val="160000"/>
              </a:lnSpc>
              <a:defRPr sz="15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宋体" pitchFamily="2" charset="-122"/>
                <a:ea typeface="宋体" pitchFamily="2" charset="-122"/>
              </a:rPr>
              <a:t>空档处点缀雅致与吉庆图案，庄重浑厚，对比强烈</a:t>
            </a:r>
            <a:endParaRPr dirty="0">
              <a:latin typeface="宋体" pitchFamily="2" charset="-122"/>
              <a:ea typeface="宋体" pitchFamily="2" charset="-122"/>
            </a:endParaRPr>
          </a:p>
        </p:txBody>
      </p:sp>
      <p:pic>
        <p:nvPicPr>
          <p:cNvPr id="300" name="image16.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03893" y="1072058"/>
            <a:ext cx="6100173" cy="5328538"/>
          </a:xfrm>
          <a:prstGeom prst="rect">
            <a:avLst/>
          </a:prstGeom>
          <a:ln w="12700">
            <a:miter lim="400000"/>
            <a:headEnd/>
            <a:tailEnd/>
          </a:ln>
        </p:spPr>
      </p:pic>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descr="6"/>
          <p:cNvPicPr>
            <a:picLocks noChangeAspect="1"/>
          </p:cNvPicPr>
          <p:nvPr/>
        </p:nvPicPr>
        <p:blipFill>
          <a:blip r:embed="rId2"/>
          <a:stretch>
            <a:fillRect/>
          </a:stretch>
        </p:blipFill>
        <p:spPr>
          <a:xfrm>
            <a:off x="-257175" y="-513715"/>
            <a:ext cx="9512300" cy="15095220"/>
          </a:xfrm>
          <a:prstGeom prst="rect">
            <a:avLst/>
          </a:prstGeom>
        </p:spPr>
      </p:pic>
      <p:sp>
        <p:nvSpPr>
          <p:cNvPr id="16" name="Shape 134"/>
          <p:cNvSpPr>
            <a:spLocks noGrp="1"/>
          </p:cNvSpPr>
          <p:nvPr/>
        </p:nvSpPr>
        <p:spPr>
          <a:xfrm>
            <a:off x="7108190" y="3055620"/>
            <a:ext cx="2670175" cy="5820410"/>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9pPr>
          </a:lstStyle>
          <a:p>
            <a:pPr algn="just">
              <a:lnSpc>
                <a:spcPct val="170000"/>
              </a:lnSpc>
              <a:defRPr sz="2800">
                <a:latin typeface="微软雅黑 Light" charset="-122"/>
                <a:ea typeface="微软雅黑 Light" charset="-122"/>
                <a:cs typeface="微软雅黑 Light" charset="-122"/>
                <a:sym typeface="微软雅黑 Light" charset="-122"/>
              </a:defRPr>
            </a:pPr>
            <a:r>
              <a:rPr sz="2000" dirty="0">
                <a:latin typeface="仿宋" charset="-122"/>
                <a:ea typeface="仿宋" charset="-122"/>
                <a:sym typeface="+mn-ea"/>
              </a:rPr>
              <a:t>“</a:t>
            </a:r>
            <a:r>
              <a:rPr sz="2000" dirty="0" err="1">
                <a:latin typeface="仿宋" charset="-122"/>
                <a:ea typeface="仿宋" charset="-122"/>
                <a:sym typeface="+mn-ea"/>
              </a:rPr>
              <a:t>年画是</a:t>
            </a:r>
            <a:r>
              <a:rPr sz="2800" dirty="0" err="1">
                <a:solidFill>
                  <a:srgbClr val="C00000"/>
                </a:solidFill>
                <a:latin typeface="仿宋" charset="-122"/>
                <a:ea typeface="仿宋" charset="-122"/>
                <a:sym typeface="+mn-ea"/>
              </a:rPr>
              <a:t>民间艺术的龙头</a:t>
            </a:r>
            <a:r>
              <a:rPr sz="2000" dirty="0" err="1">
                <a:latin typeface="仿宋" charset="-122"/>
                <a:ea typeface="仿宋" charset="-122"/>
                <a:sym typeface="+mn-ea"/>
              </a:rPr>
              <a:t>，中国民间艺术成千上万</a:t>
            </a:r>
            <a:r>
              <a:rPr sz="2000" dirty="0">
                <a:latin typeface="仿宋" charset="-122"/>
                <a:ea typeface="仿宋" charset="-122"/>
                <a:sym typeface="+mn-ea"/>
              </a:rPr>
              <a:t>，</a:t>
            </a:r>
            <a:r>
              <a:rPr sz="2000" dirty="0" err="1">
                <a:latin typeface="仿宋" charset="-122"/>
                <a:ea typeface="仿宋" charset="-122"/>
                <a:sym typeface="+mn-ea"/>
              </a:rPr>
              <a:t>年画是最璀璨的明珠；在所有的民间艺术里</a:t>
            </a:r>
            <a:r>
              <a:rPr sz="2800" dirty="0" err="1">
                <a:solidFill>
                  <a:srgbClr val="C00000"/>
                </a:solidFill>
                <a:latin typeface="仿宋" charset="-122"/>
                <a:ea typeface="仿宋" charset="-122"/>
                <a:sym typeface="+mn-ea"/>
              </a:rPr>
              <a:t>年画是第一位的</a:t>
            </a:r>
            <a:r>
              <a:rPr sz="2000" dirty="0">
                <a:latin typeface="仿宋" charset="-122"/>
                <a:ea typeface="仿宋" charset="-122"/>
                <a:sym typeface="+mn-ea"/>
              </a:rPr>
              <a:t>”</a:t>
            </a:r>
            <a:endParaRPr sz="2000" dirty="0" err="1">
              <a:latin typeface="仿宋" charset="-122"/>
              <a:ea typeface="仿宋" charset="-122"/>
              <a:sym typeface="+mn-ea"/>
            </a:endParaRPr>
          </a:p>
          <a:p>
            <a:pPr algn="just">
              <a:lnSpc>
                <a:spcPct val="170000"/>
              </a:lnSpc>
              <a:defRPr sz="2800">
                <a:latin typeface="微软雅黑 Light" charset="-122"/>
                <a:ea typeface="微软雅黑 Light" charset="-122"/>
                <a:cs typeface="微软雅黑 Light" charset="-122"/>
                <a:sym typeface="微软雅黑 Light" charset="-122"/>
              </a:defRPr>
            </a:pPr>
            <a:endParaRPr lang="en-US" dirty="0" smtClean="0">
              <a:solidFill>
                <a:schemeClr val="accent6">
                  <a:lumMod val="50000"/>
                </a:schemeClr>
              </a:solidFill>
              <a:latin typeface="仿宋" charset="-122"/>
              <a:ea typeface="仿宋" charset="-122"/>
              <a:sym typeface="+mn-ea"/>
            </a:endParaRPr>
          </a:p>
        </p:txBody>
      </p:sp>
      <p:sp>
        <p:nvSpPr>
          <p:cNvPr id="134" name="Shape 134"/>
          <p:cNvSpPr>
            <a:spLocks noGrp="1"/>
          </p:cNvSpPr>
          <p:nvPr/>
        </p:nvSpPr>
        <p:spPr>
          <a:xfrm>
            <a:off x="9716135" y="3056255"/>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3"/>
              </a:buBlip>
              <a:defRPr sz="3800" b="0" i="0" u="none" strike="noStrike" cap="none" spc="0" baseline="0">
                <a:ln>
                  <a:noFill/>
                </a:ln>
                <a:solidFill>
                  <a:srgbClr val="3E231A"/>
                </a:solidFill>
                <a:uFillTx/>
                <a:latin typeface="Papyrus"/>
                <a:ea typeface="Papyrus"/>
                <a:cs typeface="Papyrus"/>
                <a:sym typeface="Papyrus"/>
              </a:defRPr>
            </a:lvl9pPr>
          </a:lstStyle>
          <a:p>
            <a:pPr marL="0" indent="0" algn="just">
              <a:lnSpc>
                <a:spcPct val="18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sz="1800" dirty="0">
                <a:solidFill>
                  <a:schemeClr val="bg2">
                    <a:lumMod val="50000"/>
                  </a:schemeClr>
                </a:solidFill>
                <a:latin typeface="仿宋" charset="-122"/>
                <a:ea typeface="仿宋" charset="-122"/>
                <a:sym typeface="+mn-ea"/>
              </a:rPr>
              <a:t>——</a:t>
            </a:r>
            <a:r>
              <a:rPr sz="1800" dirty="0" err="1">
                <a:solidFill>
                  <a:schemeClr val="bg2">
                    <a:lumMod val="50000"/>
                  </a:schemeClr>
                </a:solidFill>
                <a:latin typeface="仿宋" charset="-122"/>
                <a:ea typeface="仿宋" charset="-122"/>
                <a:sym typeface="+mn-ea"/>
              </a:rPr>
              <a:t>中国民间文艺家协会主席，国际民间艺术组织（IOV）副主席，中国民主促进会中央副主席</a:t>
            </a:r>
          </a:p>
          <a:p>
            <a:pPr marL="0" indent="0" algn="r">
              <a:lnSpc>
                <a:spcPct val="140000"/>
              </a:lnSpc>
              <a:spcBef>
                <a:spcPts val="0"/>
              </a:spcBef>
              <a:buSzTx/>
              <a:buNone/>
              <a:defRPr sz="6000">
                <a:solidFill>
                  <a:srgbClr val="9F0E15"/>
                </a:solidFill>
                <a:latin typeface="微软雅黑 Light" charset="-122"/>
                <a:ea typeface="微软雅黑 Light" charset="-122"/>
                <a:cs typeface="微软雅黑 Light" charset="-122"/>
                <a:sym typeface="微软雅黑 Light" charset="-122"/>
              </a:defRPr>
            </a:pPr>
            <a:r>
              <a:rPr sz="3200" dirty="0" err="1">
                <a:latin typeface="李旭科书法 v1.4" charset="0"/>
                <a:ea typeface="李旭科书法 v1.4" charset="0"/>
                <a:sym typeface="+mn-ea"/>
              </a:rPr>
              <a:t>冯骥才</a:t>
            </a:r>
            <a:r>
              <a:rPr sz="2000" dirty="0" err="1">
                <a:latin typeface="楷体" charset="-122"/>
                <a:ea typeface="楷体" charset="-122"/>
                <a:sym typeface="+mn-ea"/>
              </a:rPr>
              <a:t>评价说</a:t>
            </a:r>
            <a:endParaRPr lang="en-US" sz="2000" dirty="0" err="1" smtClean="0">
              <a:solidFill>
                <a:schemeClr val="accent6">
                  <a:lumMod val="50000"/>
                </a:schemeClr>
              </a:solidFill>
              <a:latin typeface="楷体" charset="-122"/>
              <a:ea typeface="楷体" charset="-122"/>
              <a:sym typeface="+mn-ea"/>
            </a:endParaRPr>
          </a:p>
        </p:txBody>
      </p:sp>
      <p:cxnSp>
        <p:nvCxnSpPr>
          <p:cNvPr id="8" name="直接连接符 7"/>
          <p:cNvCxnSpPr/>
          <p:nvPr/>
        </p:nvCxnSpPr>
        <p:spPr>
          <a:xfrm>
            <a:off x="10773299" y="302387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1" name="直接连接符 10"/>
          <p:cNvCxnSpPr/>
          <p:nvPr/>
        </p:nvCxnSpPr>
        <p:spPr>
          <a:xfrm>
            <a:off x="10237994" y="302387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3" name="直接连接符 12"/>
          <p:cNvCxnSpPr/>
          <p:nvPr/>
        </p:nvCxnSpPr>
        <p:spPr>
          <a:xfrm>
            <a:off x="11269223" y="300926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flipV="1">
            <a:off x="7746365" y="3020060"/>
            <a:ext cx="3536950" cy="444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2" name="直接连接符 11"/>
          <p:cNvCxnSpPr/>
          <p:nvPr/>
        </p:nvCxnSpPr>
        <p:spPr>
          <a:xfrm>
            <a:off x="7578090" y="8945880"/>
            <a:ext cx="3720465" cy="444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20" name="直接连接符 19"/>
          <p:cNvCxnSpPr/>
          <p:nvPr/>
        </p:nvCxnSpPr>
        <p:spPr>
          <a:xfrm>
            <a:off x="8948309" y="302577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21" name="直接连接符 20"/>
          <p:cNvCxnSpPr/>
          <p:nvPr/>
        </p:nvCxnSpPr>
        <p:spPr>
          <a:xfrm>
            <a:off x="8344424" y="30270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22" name="直接连接符 21"/>
          <p:cNvCxnSpPr/>
          <p:nvPr/>
        </p:nvCxnSpPr>
        <p:spPr>
          <a:xfrm>
            <a:off x="7760224" y="301815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9" name="文本框 18"/>
          <p:cNvSpPr txBox="1"/>
          <p:nvPr/>
        </p:nvSpPr>
        <p:spPr>
          <a:xfrm>
            <a:off x="12367895" y="3829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cxnSp>
        <p:nvCxnSpPr>
          <p:cNvPr id="9" name="直接连接符 8"/>
          <p:cNvCxnSpPr/>
          <p:nvPr/>
        </p:nvCxnSpPr>
        <p:spPr>
          <a:xfrm>
            <a:off x="9716024" y="303276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4" name="直接连接符 13"/>
          <p:cNvCxnSpPr/>
          <p:nvPr/>
        </p:nvCxnSpPr>
        <p:spPr>
          <a:xfrm>
            <a:off x="9522338" y="30124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2" name="文本框 1"/>
          <p:cNvSpPr txBox="1"/>
          <p:nvPr/>
        </p:nvSpPr>
        <p:spPr>
          <a:xfrm>
            <a:off x="-458470" y="3829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12475210" y="267970"/>
            <a:ext cx="1120775" cy="1057275"/>
          </a:xfrm>
          <a:prstGeom prst="rect">
            <a:avLst/>
          </a:prstGeom>
          <a:ln w="12700">
            <a:miter lim="400000"/>
            <a:headEnd/>
            <a:tailEnd/>
          </a:ln>
        </p:spPr>
      </p:pic>
      <p:pic>
        <p:nvPicPr>
          <p:cNvPr id="3"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552450" y="267970"/>
            <a:ext cx="1120775" cy="1057275"/>
          </a:xfrm>
          <a:prstGeom prst="rect">
            <a:avLst/>
          </a:prstGeom>
          <a:ln w="12700">
            <a:miter lim="400000"/>
            <a:headEnd/>
            <a:tailEnd/>
          </a:ln>
        </p:spPr>
      </p:pic>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hape 305"/>
          <p:cNvSpPr>
            <a:spLocks noGrp="1"/>
          </p:cNvSpPr>
          <p:nvPr>
            <p:ph type="title"/>
          </p:nvPr>
        </p:nvSpPr>
        <p:spPr>
          <a:xfrm>
            <a:off x="1270000" y="6527800"/>
            <a:ext cx="10464800" cy="88556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刻画线条的艺术性</a:t>
            </a:r>
          </a:p>
        </p:txBody>
      </p:sp>
      <p:sp>
        <p:nvSpPr>
          <p:cNvPr id="306" name="Shape 306"/>
          <p:cNvSpPr>
            <a:spLocks noGrp="1"/>
          </p:cNvSpPr>
          <p:nvPr>
            <p:ph type="body" sz="quarter" idx="1"/>
          </p:nvPr>
        </p:nvSpPr>
        <p:spPr>
          <a:xfrm>
            <a:off x="1270000" y="7426960"/>
            <a:ext cx="10464800" cy="1460500"/>
          </a:xfrm>
          <a:prstGeom prst="rect">
            <a:avLst/>
          </a:prstGeom>
        </p:spPr>
        <p:txBody>
          <a:bodyPr/>
          <a:lstStyle/>
          <a:p>
            <a: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线条粗犷豪放、有阴</a:t>
            </a:r>
            <a:r>
              <a:rPr dirty="0">
                <a:latin typeface="仿宋" charset="-122"/>
                <a:ea typeface="仿宋" charset="-122"/>
              </a:rPr>
              <a:t>&lt;粗&gt;</a:t>
            </a:r>
            <a:r>
              <a:rPr dirty="0" err="1">
                <a:latin typeface="仿宋" charset="-122"/>
                <a:ea typeface="仿宋" charset="-122"/>
              </a:rPr>
              <a:t>有阳</a:t>
            </a:r>
            <a:r>
              <a:rPr dirty="0">
                <a:latin typeface="仿宋" charset="-122"/>
                <a:ea typeface="仿宋" charset="-122"/>
              </a:rPr>
              <a:t>&lt;细&gt;，</a:t>
            </a:r>
            <a:r>
              <a:rPr dirty="0" err="1">
                <a:latin typeface="仿宋" charset="-122"/>
                <a:ea typeface="仿宋" charset="-122"/>
              </a:rPr>
              <a:t>尤其是在神像画的衣纹方面表现更为突出</a:t>
            </a:r>
            <a:endParaRPr dirty="0">
              <a:uFill>
                <a:solidFill>
                  <a:srgbClr val="000000"/>
                </a:solidFill>
              </a:uFill>
              <a:latin typeface="仿宋" charset="-122"/>
              <a:ea typeface="仿宋" charset="-122"/>
            </a:endParaRPr>
          </a:p>
          <a:p>
            <a: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具有北方民族纯朴、厚实、健壮、整洁之风度</a:t>
            </a:r>
            <a:endParaRPr dirty="0">
              <a:latin typeface="仿宋" charset="-122"/>
              <a:ea typeface="仿宋" charset="-122"/>
            </a:endParaRPr>
          </a:p>
        </p:txBody>
      </p:sp>
      <p:pic>
        <p:nvPicPr>
          <p:cNvPr id="307" name="image17.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1182" y="1105183"/>
            <a:ext cx="6783284" cy="5524915"/>
          </a:xfrm>
          <a:prstGeom prst="rect">
            <a:avLst/>
          </a:prstGeom>
          <a:ln w="12700">
            <a:miter lim="400000"/>
            <a:headEnd/>
            <a:tailEnd/>
          </a:ln>
        </p:spPr>
      </p:pic>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p:cNvSpPr>
          <p:nvPr>
            <p:ph type="title"/>
          </p:nvPr>
        </p:nvSpPr>
        <p:spPr>
          <a:xfrm>
            <a:off x="1270000" y="6527800"/>
            <a:ext cx="10464800" cy="88556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画面色彩的装饰性</a:t>
            </a:r>
          </a:p>
        </p:txBody>
      </p:sp>
      <p:sp>
        <p:nvSpPr>
          <p:cNvPr id="313" name="Shape 313"/>
          <p:cNvSpPr>
            <a:spLocks noGrp="1"/>
          </p:cNvSpPr>
          <p:nvPr>
            <p:ph type="body" sz="quarter" idx="1"/>
          </p:nvPr>
        </p:nvSpPr>
        <p:spPr>
          <a:xfrm>
            <a:off x="1270000" y="7424420"/>
            <a:ext cx="10464800" cy="1460500"/>
          </a:xfrm>
          <a:prstGeom prst="rect">
            <a:avLst/>
          </a:prstGeom>
        </p:spPr>
        <p:txBody>
          <a:bodyPr/>
          <a:lstStyle/>
          <a:p>
            <a: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色彩浓重，不虫蛀、久不脱色、不跑色、</a:t>
            </a:r>
            <a:r>
              <a:rPr dirty="0" err="1">
                <a:uFill>
                  <a:solidFill>
                    <a:srgbClr val="000000"/>
                  </a:solidFill>
                </a:uFill>
                <a:latin typeface="仿宋" charset="-122"/>
                <a:ea typeface="仿宋" charset="-122"/>
              </a:rPr>
              <a:t>遇水不掉色</a:t>
            </a:r>
            <a:endParaRPr dirty="0">
              <a:uFill>
                <a:solidFill>
                  <a:srgbClr val="000000"/>
                </a:solidFill>
              </a:uFill>
              <a:latin typeface="仿宋" charset="-122"/>
              <a:ea typeface="仿宋" charset="-122"/>
            </a:endParaRPr>
          </a:p>
          <a:p>
            <a:pPr indent="266700" defTabSz="266700">
              <a:lnSpc>
                <a:spcPct val="200000"/>
              </a:lnSpc>
              <a:defRPr sz="2000">
                <a:solidFill>
                  <a:srgbClr val="5C5E5F"/>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适宜装裱，适宜珍藏，永保鲜丽，久存如新</a:t>
            </a:r>
            <a:endParaRPr dirty="0">
              <a:latin typeface="仿宋" charset="-122"/>
              <a:ea typeface="仿宋" charset="-122"/>
            </a:endParaRPr>
          </a:p>
        </p:txBody>
      </p:sp>
      <p:pic>
        <p:nvPicPr>
          <p:cNvPr id="314" name="image18.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1549" y="1124754"/>
            <a:ext cx="6174871" cy="5393787"/>
          </a:xfrm>
          <a:prstGeom prst="rect">
            <a:avLst/>
          </a:prstGeom>
          <a:ln w="12700">
            <a:miter lim="400000"/>
            <a:headEnd/>
            <a:tailEnd/>
          </a:ln>
        </p:spPr>
      </p:pic>
      <p:sp>
        <p:nvSpPr>
          <p:cNvPr id="7" name="文本框 6"/>
          <p:cNvSpPr txBox="1"/>
          <p:nvPr/>
        </p:nvSpPr>
        <p:spPr>
          <a:xfrm>
            <a:off x="12322175"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hape 319"/>
          <p:cNvSpPr>
            <a:spLocks noGrp="1"/>
          </p:cNvSpPr>
          <p:nvPr>
            <p:ph type="title"/>
          </p:nvPr>
        </p:nvSpPr>
        <p:spPr>
          <a:prstGeom prst="rect">
            <a:avLst/>
          </a:prstGeom>
        </p:spPr>
        <p:txBody>
          <a:bodyPr/>
          <a:lstStyle>
            <a:lvl1pPr>
              <a:defRPr>
                <a:latin typeface="微软雅黑 Light" charset="-122"/>
                <a:ea typeface="微软雅黑 Light" charset="-122"/>
                <a:cs typeface="微软雅黑 Light" charset="-122"/>
                <a:sym typeface="微软雅黑 Light" charset="-122"/>
              </a:defRPr>
            </a:lvl1pPr>
          </a:lstStyle>
          <a:p>
            <a:r>
              <a:rPr sz="5400" dirty="0" err="1">
                <a:latin typeface="华文行楷" charset="-122"/>
                <a:ea typeface="华文行楷" charset="-122"/>
              </a:rPr>
              <a:t>其学术价值</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Shape 324"/>
          <p:cNvSpPr>
            <a:spLocks noGrp="1"/>
          </p:cNvSpPr>
          <p:nvPr>
            <p:ph type="title"/>
          </p:nvPr>
        </p:nvSpPr>
        <p:spPr>
          <a:xfrm>
            <a:off x="965200" y="2536766"/>
            <a:ext cx="5600700" cy="1070035"/>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视觉上：古朴夸张</a:t>
            </a:r>
          </a:p>
        </p:txBody>
      </p:sp>
      <p:sp>
        <p:nvSpPr>
          <p:cNvPr id="325" name="Shape 325"/>
          <p:cNvSpPr>
            <a:spLocks noGrp="1"/>
          </p:cNvSpPr>
          <p:nvPr>
            <p:ph type="body" sz="quarter" idx="1"/>
          </p:nvPr>
        </p:nvSpPr>
        <p:spPr>
          <a:xfrm>
            <a:off x="965200" y="4584700"/>
            <a:ext cx="5600700" cy="2933700"/>
          </a:xfrm>
          <a:prstGeom prst="rect">
            <a:avLst/>
          </a:prstGeom>
        </p:spPr>
        <p:txBody>
          <a:bodyPr/>
          <a:lstStyle>
            <a:lvl1pPr indent="266700" algn="l" defTabSz="266700">
              <a:lnSpc>
                <a:spcPct val="200000"/>
              </a:lnSpc>
              <a:defRPr sz="2000">
                <a:solidFill>
                  <a:srgbClr val="333333"/>
                </a:solidFill>
                <a:uFill>
                  <a:solidFill>
                    <a:srgbClr val="333333"/>
                  </a:solidFill>
                </a:u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形象皆用粗犷的线条进行勾勒、加以适当的夸张，使观众在艺术欣赏中感到振奋、受到鼓舞</a:t>
            </a:r>
            <a:r>
              <a:rPr dirty="0">
                <a:latin typeface="仿宋" charset="-122"/>
                <a:ea typeface="仿宋" charset="-122"/>
              </a:rPr>
              <a:t>。</a:t>
            </a:r>
          </a:p>
        </p:txBody>
      </p:sp>
      <p:pic>
        <p:nvPicPr>
          <p:cNvPr id="326" name="image5.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16135" y="2356773"/>
            <a:ext cx="4804928" cy="5040054"/>
          </a:xfrm>
          <a:prstGeom prst="rect">
            <a:avLst/>
          </a:prstGeom>
          <a:ln w="12700">
            <a:miter lim="400000"/>
            <a:headEnd/>
            <a:tailEnd/>
          </a:ln>
        </p:spPr>
      </p:pic>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Shape 331"/>
          <p:cNvSpPr>
            <a:spLocks noGrp="1"/>
          </p:cNvSpPr>
          <p:nvPr>
            <p:ph type="title"/>
          </p:nvPr>
        </p:nvSpPr>
        <p:spPr>
          <a:xfrm>
            <a:off x="965200" y="2536766"/>
            <a:ext cx="5600700" cy="1070035"/>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构成上：富有动感</a:t>
            </a:r>
          </a:p>
        </p:txBody>
      </p:sp>
      <p:sp>
        <p:nvSpPr>
          <p:cNvPr id="332" name="Shape 332"/>
          <p:cNvSpPr>
            <a:spLocks noGrp="1"/>
          </p:cNvSpPr>
          <p:nvPr>
            <p:ph type="body" sz="quarter" idx="1"/>
          </p:nvPr>
        </p:nvSpPr>
        <p:spPr>
          <a:xfrm>
            <a:off x="965200" y="4584700"/>
            <a:ext cx="5600700" cy="2933700"/>
          </a:xfrm>
          <a:prstGeom prst="rect">
            <a:avLst/>
          </a:prstGeom>
        </p:spPr>
        <p:txBody>
          <a:bodyPr/>
          <a:lstStyle>
            <a:lvl1pPr indent="266700" algn="l" defTabSz="266700">
              <a:lnSpc>
                <a:spcPct val="200000"/>
              </a:lnSpc>
              <a:defRPr sz="2000">
                <a:solidFill>
                  <a:srgbClr val="333333"/>
                </a:solidFill>
                <a:uFill>
                  <a:solidFill>
                    <a:srgbClr val="333333"/>
                  </a:solidFill>
                </a:u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浪漫与夸张相结合的表现手法，使年画中有一部分形象逼真，有一部分则大胆变形，富有动感</a:t>
            </a:r>
            <a:r>
              <a:rPr dirty="0">
                <a:latin typeface="仿宋" charset="-122"/>
                <a:ea typeface="仿宋" charset="-122"/>
              </a:rPr>
              <a:t>。</a:t>
            </a:r>
          </a:p>
        </p:txBody>
      </p:sp>
      <p:pic>
        <p:nvPicPr>
          <p:cNvPr id="333" name="image19.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667995" y="1452263"/>
            <a:ext cx="4977262" cy="6613040"/>
          </a:xfrm>
          <a:prstGeom prst="rect">
            <a:avLst/>
          </a:prstGeom>
          <a:ln w="12700">
            <a:miter lim="400000"/>
            <a:headEnd/>
            <a:tailEnd/>
          </a:ln>
        </p:spPr>
      </p:pic>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p:cNvSpPr>
          <p:nvPr>
            <p:ph type="title"/>
          </p:nvPr>
        </p:nvSpPr>
        <p:spPr>
          <a:xfrm>
            <a:off x="965198" y="1740898"/>
            <a:ext cx="5600703" cy="1853666"/>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色彩上：扁平、装饰性</a:t>
            </a:r>
          </a:p>
        </p:txBody>
      </p:sp>
      <p:sp>
        <p:nvSpPr>
          <p:cNvPr id="339" name="Shape 339"/>
          <p:cNvSpPr>
            <a:spLocks noGrp="1"/>
          </p:cNvSpPr>
          <p:nvPr>
            <p:ph type="body" sz="quarter" idx="1"/>
          </p:nvPr>
        </p:nvSpPr>
        <p:spPr>
          <a:xfrm>
            <a:off x="965200" y="4584700"/>
            <a:ext cx="5600700" cy="2933700"/>
          </a:xfrm>
          <a:prstGeom prst="rect">
            <a:avLst/>
          </a:prstGeom>
        </p:spPr>
        <p:txBody>
          <a:bodyPr/>
          <a:lstStyle/>
          <a:p>
            <a:pPr marL="513715" indent="-247015" algn="l" defTabSz="266700">
              <a:lnSpc>
                <a:spcPct val="200000"/>
              </a:lnSpc>
              <a:buSzPct val="125000"/>
              <a:buChar char="•"/>
              <a:defRPr sz="2000">
                <a:solidFill>
                  <a:srgbClr val="333333"/>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一色一版，不描不绘，又适当留白，因此给人以单纯、明快，对比强烈的感觉</a:t>
            </a:r>
            <a:r>
              <a:rPr dirty="0">
                <a:latin typeface="仿宋" charset="-122"/>
                <a:ea typeface="仿宋" charset="-122"/>
              </a:rPr>
              <a:t>。</a:t>
            </a:r>
            <a:endParaRPr dirty="0">
              <a:solidFill>
                <a:srgbClr val="000000"/>
              </a:solidFill>
              <a:uFill>
                <a:solidFill>
                  <a:srgbClr val="000000"/>
                </a:solidFill>
              </a:uFill>
              <a:latin typeface="仿宋" charset="-122"/>
              <a:ea typeface="仿宋" charset="-122"/>
            </a:endParaRPr>
          </a:p>
          <a:p>
            <a:pPr marL="513715" indent="-247015" algn="l" defTabSz="266700">
              <a:lnSpc>
                <a:spcPct val="200000"/>
              </a:lnSpc>
              <a:buSzPct val="125000"/>
              <a:buChar char="•"/>
              <a:defRPr sz="2000">
                <a:solidFill>
                  <a:srgbClr val="333333"/>
                </a:solidFill>
                <a:uFill>
                  <a:solidFill>
                    <a:srgbClr val="333333"/>
                  </a:solidFill>
                </a:uFill>
                <a:latin typeface="微软雅黑 Light" charset="-122"/>
                <a:ea typeface="微软雅黑 Light" charset="-122"/>
                <a:cs typeface="微软雅黑 Light" charset="-122"/>
                <a:sym typeface="微软雅黑 Light" charset="-122"/>
              </a:defRPr>
            </a:pPr>
            <a:r>
              <a:rPr dirty="0" err="1">
                <a:latin typeface="仿宋" charset="-122"/>
                <a:ea typeface="仿宋" charset="-122"/>
              </a:rPr>
              <a:t>同时，多见紫色与黄色搭配，有强烈的对比性，呈现出一种动感</a:t>
            </a:r>
            <a:r>
              <a:rPr dirty="0">
                <a:latin typeface="仿宋" charset="-122"/>
                <a:ea typeface="仿宋" charset="-122"/>
              </a:rPr>
              <a:t>。</a:t>
            </a:r>
          </a:p>
        </p:txBody>
      </p:sp>
      <p:pic>
        <p:nvPicPr>
          <p:cNvPr id="340" name="image20.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1307" y="1311278"/>
            <a:ext cx="4680636" cy="7131044"/>
          </a:xfrm>
          <a:prstGeom prst="rect">
            <a:avLst/>
          </a:prstGeom>
          <a:ln w="12700">
            <a:miter lim="400000"/>
            <a:headEnd/>
            <a:tailEnd/>
          </a:ln>
        </p:spPr>
      </p:pic>
      <p:sp>
        <p:nvSpPr>
          <p:cNvPr id="2" name="文本框 1"/>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Shape 345"/>
          <p:cNvSpPr>
            <a:spLocks noGrp="1"/>
          </p:cNvSpPr>
          <p:nvPr>
            <p:ph type="title"/>
          </p:nvPr>
        </p:nvSpPr>
        <p:spPr>
          <a:prstGeom prst="rect">
            <a:avLst/>
          </a:prstGeom>
        </p:spPr>
        <p:txBody>
          <a:bodyPr/>
          <a:lstStyle>
            <a:lvl1pPr>
              <a:defRPr>
                <a:latin typeface="微软雅黑 Light" charset="-122"/>
                <a:ea typeface="微软雅黑 Light" charset="-122"/>
                <a:cs typeface="微软雅黑 Light" charset="-122"/>
                <a:sym typeface="微软雅黑 Light" charset="-122"/>
              </a:defRPr>
            </a:lvl1pPr>
          </a:lstStyle>
          <a:p>
            <a:r>
              <a:rPr sz="5400" dirty="0" err="1">
                <a:latin typeface="华文行楷" charset="-122"/>
                <a:ea typeface="华文行楷" charset="-122"/>
              </a:rPr>
              <a:t>其收藏价值</a:t>
            </a: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p:cNvSpPr>
          <p:nvPr>
            <p:ph type="title"/>
          </p:nvPr>
        </p:nvSpPr>
        <p:spPr>
          <a:xfrm>
            <a:off x="1197610" y="610870"/>
            <a:ext cx="1046480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历史悠久、艺术风格独特</a:t>
            </a:r>
          </a:p>
        </p:txBody>
      </p:sp>
      <p:sp>
        <p:nvSpPr>
          <p:cNvPr id="351" name="Shape 351"/>
          <p:cNvSpPr>
            <a:spLocks noGrp="1"/>
          </p:cNvSpPr>
          <p:nvPr>
            <p:ph type="body" sz="half" idx="1"/>
          </p:nvPr>
        </p:nvSpPr>
        <p:spPr>
          <a:xfrm>
            <a:off x="1409065" y="2396490"/>
            <a:ext cx="10464800" cy="4787900"/>
          </a:xfrm>
          <a:prstGeom prst="rect">
            <a:avLst/>
          </a:prstGeom>
        </p:spPr>
        <p:txBody>
          <a:bodyPr>
            <a:normAutofit fontScale="70000"/>
          </a:bodyPr>
          <a:lstStyle/>
          <a:p>
            <a:pPr>
              <a:buBlip>
                <a:blip r:embed="rId2"/>
              </a:buBlip>
              <a:defRPr sz="2000">
                <a:solidFill>
                  <a:srgbClr val="454747"/>
                </a:solidFill>
                <a:latin typeface="微软雅黑 Light" charset="-122"/>
                <a:ea typeface="微软雅黑 Light" charset="-122"/>
                <a:cs typeface="微软雅黑 Light" charset="-122"/>
                <a:sym typeface="微软雅黑 Light" charset="-122"/>
              </a:defRPr>
            </a:pPr>
            <a:endParaRPr dirty="0" err="1">
              <a:latin typeface="仿宋" charset="-122"/>
              <a:ea typeface="仿宋" charset="-122"/>
            </a:endParaRPr>
          </a:p>
          <a:p>
            <a:pPr>
              <a:buBlip>
                <a:blip r:embed="rId2"/>
              </a:buBlip>
              <a:defRPr sz="2000">
                <a:solidFill>
                  <a:srgbClr val="454747"/>
                </a:solidFill>
                <a:latin typeface="微软雅黑 Light" charset="-122"/>
                <a:ea typeface="微软雅黑 Light" charset="-122"/>
                <a:cs typeface="微软雅黑 Light" charset="-122"/>
                <a:sym typeface="微软雅黑 Light" charset="-122"/>
              </a:defRPr>
            </a:pPr>
            <a:r>
              <a:rPr lang="zh-CN" sz="2400" dirty="0" err="1">
                <a:latin typeface="宋体" charset="0"/>
                <a:ea typeface="宋体" charset="0"/>
              </a:rPr>
              <a:t>年画鼻祖</a:t>
            </a:r>
            <a:r>
              <a:rPr lang="en-US" altLang="zh-CN" sz="2400" dirty="0" err="1">
                <a:latin typeface="宋体" charset="0"/>
                <a:ea typeface="宋体" charset="0"/>
              </a:rPr>
              <a:t>-</a:t>
            </a:r>
            <a:r>
              <a:rPr lang="zh-CN" altLang="zh-CN" sz="2400" dirty="0" err="1">
                <a:latin typeface="宋体" charset="0"/>
                <a:ea typeface="宋体" charset="0"/>
              </a:rPr>
              <a:t>化石级的木版雕刻艺术</a:t>
            </a:r>
          </a:p>
          <a:p>
            <a:pPr>
              <a:buBlip>
                <a:blip r:embed="rId2"/>
              </a:buBlip>
              <a:defRPr sz="2000">
                <a:solidFill>
                  <a:srgbClr val="454747"/>
                </a:solidFill>
                <a:latin typeface="微软雅黑 Light" charset="-122"/>
                <a:ea typeface="微软雅黑 Light" charset="-122"/>
                <a:cs typeface="微软雅黑 Light" charset="-122"/>
                <a:sym typeface="微软雅黑 Light" charset="-122"/>
              </a:defRPr>
            </a:pPr>
            <a:r>
              <a:rPr sz="2400" dirty="0" err="1">
                <a:latin typeface="宋体" charset="0"/>
                <a:ea typeface="宋体" charset="0"/>
              </a:rPr>
              <a:t>始于北宋</a:t>
            </a:r>
            <a:r>
              <a:rPr sz="2400" dirty="0">
                <a:latin typeface="宋体" charset="0"/>
                <a:ea typeface="宋体" charset="0"/>
              </a:rPr>
              <a:t> </a:t>
            </a:r>
            <a:r>
              <a:rPr sz="2400" dirty="0">
                <a:solidFill>
                  <a:srgbClr val="9D9FA0"/>
                </a:solidFill>
                <a:latin typeface="宋体" charset="0"/>
                <a:ea typeface="宋体" charset="0"/>
              </a:rPr>
              <a:t> ——  </a:t>
            </a:r>
            <a:r>
              <a:rPr sz="2400" dirty="0" err="1">
                <a:latin typeface="宋体" charset="0"/>
                <a:ea typeface="宋体" charset="0"/>
              </a:rPr>
              <a:t>传于明代</a:t>
            </a:r>
            <a:r>
              <a:rPr sz="2400" dirty="0">
                <a:latin typeface="宋体" charset="0"/>
                <a:ea typeface="宋体" charset="0"/>
              </a:rPr>
              <a:t> </a:t>
            </a:r>
            <a:r>
              <a:rPr sz="2400" dirty="0">
                <a:solidFill>
                  <a:srgbClr val="9D9FA0"/>
                </a:solidFill>
                <a:latin typeface="宋体" charset="0"/>
                <a:ea typeface="宋体" charset="0"/>
              </a:rPr>
              <a:t> —— </a:t>
            </a:r>
            <a:r>
              <a:rPr sz="2400" dirty="0" err="1">
                <a:latin typeface="宋体" charset="0"/>
                <a:ea typeface="宋体" charset="0"/>
                <a:sym typeface="+mn-ea"/>
              </a:rPr>
              <a:t>盛</a:t>
            </a:r>
            <a:r>
              <a:rPr lang="zh-CN" sz="2400" dirty="0" err="1">
                <a:latin typeface="宋体" charset="0"/>
                <a:ea typeface="宋体" charset="0"/>
                <a:sym typeface="+mn-ea"/>
              </a:rPr>
              <a:t>于</a:t>
            </a:r>
            <a:r>
              <a:rPr sz="2400" dirty="0" err="1">
                <a:latin typeface="宋体" charset="0"/>
                <a:ea typeface="宋体" charset="0"/>
              </a:rPr>
              <a:t>清代</a:t>
            </a:r>
            <a:r>
              <a:rPr sz="2400" dirty="0">
                <a:latin typeface="宋体" charset="0"/>
                <a:ea typeface="宋体" charset="0"/>
              </a:rPr>
              <a:t> </a:t>
            </a:r>
          </a:p>
          <a:p>
            <a:pPr>
              <a:buBlip>
                <a:blip r:embed="rId2"/>
              </a:buBlip>
              <a:defRPr sz="2000">
                <a:solidFill>
                  <a:srgbClr val="454747"/>
                </a:solidFill>
                <a:latin typeface="微软雅黑 Light" charset="-122"/>
                <a:ea typeface="微软雅黑 Light" charset="-122"/>
                <a:cs typeface="微软雅黑 Light" charset="-122"/>
                <a:sym typeface="微软雅黑 Light" charset="-122"/>
              </a:defRPr>
            </a:pPr>
            <a:r>
              <a:rPr sz="2400" dirty="0" err="1">
                <a:latin typeface="宋体" charset="0"/>
                <a:ea typeface="宋体" charset="0"/>
              </a:rPr>
              <a:t>使用象征、寓意、夸张等表现手法，表达祈盼幸福、吉祥、美好的生活愿望</a:t>
            </a:r>
            <a:endParaRPr sz="2400" dirty="0">
              <a:latin typeface="宋体" charset="0"/>
              <a:ea typeface="宋体" charset="0"/>
            </a:endParaRPr>
          </a:p>
          <a:p>
            <a:pPr>
              <a:buBlip>
                <a:blip r:embed="rId2"/>
              </a:buBlip>
              <a:defRPr sz="2000" b="1">
                <a:solidFill>
                  <a:srgbClr val="454747"/>
                </a:solidFill>
                <a:latin typeface="微软雅黑 Light" charset="-122"/>
                <a:ea typeface="微软雅黑 Light" charset="-122"/>
                <a:cs typeface="微软雅黑 Light" charset="-122"/>
                <a:sym typeface="微软雅黑 Light" charset="-122"/>
              </a:defRPr>
            </a:pPr>
            <a:endParaRPr sz="2400" dirty="0">
              <a:latin typeface="宋体" charset="0"/>
              <a:ea typeface="宋体" charset="0"/>
            </a:endParaRPr>
          </a:p>
          <a:p>
            <a:pPr>
              <a:buBlip>
                <a:blip r:embed="rId2"/>
              </a:buBlip>
              <a:defRPr sz="2000" b="1">
                <a:solidFill>
                  <a:srgbClr val="454747"/>
                </a:solidFill>
                <a:latin typeface="微软雅黑 Light" charset="-122"/>
                <a:ea typeface="微软雅黑 Light" charset="-122"/>
                <a:cs typeface="微软雅黑 Light" charset="-122"/>
                <a:sym typeface="微软雅黑 Light" charset="-122"/>
              </a:defRPr>
            </a:pPr>
            <a:endParaRPr sz="2400" dirty="0">
              <a:latin typeface="宋体" charset="0"/>
              <a:ea typeface="宋体" charset="0"/>
            </a:endParaRPr>
          </a:p>
          <a:p>
            <a:pPr algn="r">
              <a:buBlip>
                <a:blip r:embed="rId2"/>
              </a:buBlip>
              <a:defRPr sz="1400">
                <a:solidFill>
                  <a:srgbClr val="454747"/>
                </a:solidFill>
                <a:latin typeface="微软雅黑 Light" charset="-122"/>
                <a:ea typeface="微软雅黑 Light" charset="-122"/>
                <a:cs typeface="微软雅黑 Light" charset="-122"/>
                <a:sym typeface="微软雅黑 Light" charset="-122"/>
              </a:defRPr>
            </a:pPr>
            <a:r>
              <a:rPr sz="2000" dirty="0">
                <a:latin typeface="仿宋" charset="-122"/>
                <a:ea typeface="仿宋" charset="-122"/>
              </a:rPr>
              <a:t>“</a:t>
            </a:r>
            <a:r>
              <a:rPr sz="2000" dirty="0" err="1">
                <a:latin typeface="仿宋" charset="-122"/>
                <a:ea typeface="仿宋" charset="-122"/>
              </a:rPr>
              <a:t>在文化价值上应与明清珍本绣像插图之类，等同看待</a:t>
            </a:r>
            <a:r>
              <a:rPr sz="2000" dirty="0">
                <a:latin typeface="仿宋" charset="-122"/>
                <a:ea typeface="仿宋" charset="-122"/>
              </a:rPr>
              <a:t>。”</a:t>
            </a:r>
          </a:p>
          <a:p>
            <a:pPr algn="r">
              <a:buBlip>
                <a:blip r:embed="rId2"/>
              </a:buBlip>
              <a:defRPr sz="1400">
                <a:solidFill>
                  <a:srgbClr val="454747"/>
                </a:solidFill>
                <a:latin typeface="微软雅黑 Light" charset="-122"/>
                <a:ea typeface="微软雅黑 Light" charset="-122"/>
                <a:cs typeface="微软雅黑 Light" charset="-122"/>
                <a:sym typeface="微软雅黑 Light" charset="-122"/>
              </a:defRPr>
            </a:pPr>
            <a:r>
              <a:rPr sz="2000" dirty="0">
                <a:latin typeface="仿宋" charset="-122"/>
                <a:ea typeface="仿宋" charset="-122"/>
              </a:rPr>
              <a:t>——</a:t>
            </a:r>
            <a:r>
              <a:rPr sz="2000" dirty="0" err="1">
                <a:latin typeface="仿宋" charset="-122"/>
                <a:ea typeface="仿宋" charset="-122"/>
              </a:rPr>
              <a:t>原中央工艺美院院长张仃先生</a:t>
            </a:r>
            <a:endParaRPr sz="2000" dirty="0">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a:spLocks noGrp="1"/>
          </p:cNvSpPr>
          <p:nvPr>
            <p:ph type="title"/>
          </p:nvPr>
        </p:nvSpPr>
        <p:spPr>
          <a:xfrm>
            <a:off x="1270000" y="1765300"/>
            <a:ext cx="1046480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手工原作艺术品</a:t>
            </a:r>
          </a:p>
        </p:txBody>
      </p:sp>
      <p:sp>
        <p:nvSpPr>
          <p:cNvPr id="357" name="Shape 357"/>
          <p:cNvSpPr>
            <a:spLocks noGrp="1"/>
          </p:cNvSpPr>
          <p:nvPr>
            <p:ph type="body" sz="quarter" idx="1"/>
          </p:nvPr>
        </p:nvSpPr>
        <p:spPr>
          <a:xfrm>
            <a:off x="1270000" y="3951878"/>
            <a:ext cx="10464800" cy="1385390"/>
          </a:xfrm>
          <a:prstGeom prst="rect">
            <a:avLst/>
          </a:prstGeom>
        </p:spPr>
        <p:txBody>
          <a:bodyPr/>
          <a:lstStyle/>
          <a:p>
            <a:pPr>
              <a:buBlip>
                <a:blip r:embed="rId2"/>
              </a:buBlip>
              <a:defRPr sz="3600">
                <a:solidFill>
                  <a:srgbClr val="454747"/>
                </a:solidFill>
                <a:latin typeface="微软雅黑 Light" charset="-122"/>
                <a:ea typeface="微软雅黑 Light" charset="-122"/>
                <a:cs typeface="微软雅黑 Light" charset="-122"/>
                <a:sym typeface="微软雅黑 Light" charset="-122"/>
              </a:defRPr>
            </a:pPr>
            <a:r>
              <a:rPr dirty="0">
                <a:latin typeface="李旭科书法 v1.4" charset="0"/>
                <a:ea typeface="李旭科书法 v1.4" charset="0"/>
              </a:rPr>
              <a:t>6—7年的时间</a:t>
            </a:r>
            <a:r>
              <a:rPr dirty="0">
                <a:latin typeface="仿宋" charset="-122"/>
                <a:ea typeface="仿宋" charset="-122"/>
              </a:rPr>
              <a:t> </a:t>
            </a:r>
            <a:r>
              <a:rPr sz="2000" dirty="0" err="1">
                <a:latin typeface="仿宋" charset="-122"/>
                <a:ea typeface="仿宋" charset="-122"/>
              </a:rPr>
              <a:t>雕刻完成</a:t>
            </a:r>
            <a:r>
              <a:rPr sz="2000" dirty="0">
                <a:latin typeface="仿宋" charset="-122"/>
                <a:ea typeface="仿宋" charset="-122"/>
              </a:rPr>
              <a:t>           </a:t>
            </a:r>
            <a:r>
              <a:rPr dirty="0" err="1">
                <a:latin typeface="李旭科书法 v1.4" charset="0"/>
                <a:ea typeface="李旭科书法 v1.4" charset="0"/>
              </a:rPr>
              <a:t>独一无二</a:t>
            </a:r>
            <a:r>
              <a:rPr dirty="0">
                <a:latin typeface="仿宋" charset="-122"/>
                <a:ea typeface="仿宋" charset="-122"/>
              </a:rPr>
              <a:t> </a:t>
            </a:r>
            <a:r>
              <a:rPr sz="2000" dirty="0" err="1">
                <a:latin typeface="仿宋" charset="-122"/>
                <a:ea typeface="仿宋" charset="-122"/>
              </a:rPr>
              <a:t>的原作</a:t>
            </a:r>
            <a:endParaRPr sz="2000" dirty="0">
              <a:latin typeface="仿宋" charset="-122"/>
              <a:ea typeface="仿宋" charset="-122"/>
            </a:endParaRPr>
          </a:p>
        </p:txBody>
      </p:sp>
      <p:sp>
        <p:nvSpPr>
          <p:cNvPr id="358" name="Shape 358"/>
          <p:cNvSpPr/>
          <p:nvPr/>
        </p:nvSpPr>
        <p:spPr>
          <a:xfrm>
            <a:off x="1270000" y="5487670"/>
            <a:ext cx="10464800" cy="457201"/>
          </a:xfrm>
          <a:prstGeom prst="rect">
            <a:avLst/>
          </a:prstGeom>
          <a:ln w="12700">
            <a:miter lim="400000"/>
          </a:ln>
        </p:spPr>
        <p:txBody>
          <a:bodyPr lIns="50800" tIns="50800" rIns="50800" bIns="50800" anchor="ctr">
            <a:normAutofit fontScale="85000" lnSpcReduction="20000"/>
          </a:bodyPr>
          <a:lstStyle>
            <a:lvl1pPr marL="469900" indent="-469900" algn="l">
              <a:spcBef>
                <a:spcPts val="3000"/>
              </a:spcBef>
              <a:buSzPct val="25000"/>
              <a:buBlip>
                <a:blip r:embed="rId2"/>
              </a:buBlip>
              <a:defRPr sz="2000">
                <a:solidFill>
                  <a:srgbClr val="454747"/>
                </a:solidFill>
              </a:defRPr>
            </a:lvl1pPr>
          </a:lstStyle>
          <a:p>
            <a:r>
              <a:rPr dirty="0" err="1">
                <a:latin typeface="仿宋" charset="-122"/>
                <a:ea typeface="仿宋" charset="-122"/>
              </a:rPr>
              <a:t>木版年画印量有限、手工套色</a:t>
            </a:r>
            <a:r>
              <a:rPr lang="zh-CN" dirty="0" err="1">
                <a:latin typeface="仿宋" charset="-122"/>
                <a:ea typeface="仿宋" charset="-122"/>
              </a:rPr>
              <a:t>、程序繁琐</a:t>
            </a:r>
            <a:r>
              <a:rPr dirty="0" err="1">
                <a:latin typeface="仿宋" charset="-122"/>
                <a:ea typeface="仿宋" charset="-122"/>
              </a:rPr>
              <a:t>，比大量印刷的印刷品价值高</a:t>
            </a:r>
            <a:r>
              <a:rPr lang="zh-CN" dirty="0" err="1">
                <a:latin typeface="仿宋" charset="-122"/>
                <a:ea typeface="仿宋" charset="-122"/>
              </a:rPr>
              <a:t>百</a:t>
            </a:r>
            <a:r>
              <a:rPr dirty="0" err="1">
                <a:latin typeface="仿宋" charset="-122"/>
                <a:ea typeface="仿宋" charset="-122"/>
              </a:rPr>
              <a:t>倍甚至千倍</a:t>
            </a:r>
            <a:r>
              <a:rPr dirty="0">
                <a:latin typeface="仿宋" charset="-122"/>
                <a:ea typeface="仿宋" charset="-122"/>
              </a:rPr>
              <a:t>。</a:t>
            </a:r>
          </a:p>
        </p:txBody>
      </p:sp>
      <p:sp>
        <p:nvSpPr>
          <p:cNvPr id="359" name="Shape 359"/>
          <p:cNvSpPr/>
          <p:nvPr/>
        </p:nvSpPr>
        <p:spPr>
          <a:xfrm>
            <a:off x="1763486" y="6070729"/>
            <a:ext cx="9971314" cy="1718419"/>
          </a:xfrm>
          <a:prstGeom prst="rect">
            <a:avLst/>
          </a:prstGeom>
          <a:ln w="12700">
            <a:miter lim="400000"/>
          </a:ln>
        </p:spPr>
        <p:txBody>
          <a:bodyPr lIns="50800" tIns="50800" rIns="50800" bIns="50800" anchor="ctr">
            <a:spAutoFit/>
          </a:bodyPr>
          <a:lstStyle/>
          <a:p>
            <a:pPr algn="l">
              <a:defRPr sz="1400">
                <a:solidFill>
                  <a:srgbClr val="454747"/>
                </a:solidFill>
              </a:defRPr>
            </a:pPr>
            <a:r>
              <a:rPr dirty="0" err="1">
                <a:latin typeface="仿宋" charset="-122"/>
                <a:ea typeface="仿宋" charset="-122"/>
              </a:rPr>
              <a:t>经过</a:t>
            </a:r>
            <a:r>
              <a:rPr dirty="0">
                <a:latin typeface="仿宋" charset="-122"/>
                <a:ea typeface="仿宋" charset="-122"/>
              </a:rPr>
              <a:t>：</a:t>
            </a:r>
          </a:p>
          <a:p>
            <a:pPr marL="342900" indent="-342900" algn="l">
              <a:buSzPct val="100000"/>
              <a:buAutoNum type="arabicPeriod"/>
              <a:defRPr sz="1400">
                <a:solidFill>
                  <a:srgbClr val="454747"/>
                </a:solidFill>
              </a:defRPr>
            </a:pPr>
            <a:r>
              <a:rPr dirty="0" err="1">
                <a:latin typeface="仿宋" charset="-122"/>
                <a:ea typeface="仿宋" charset="-122"/>
              </a:rPr>
              <a:t>取用秦岭以北的梨木</a:t>
            </a:r>
            <a:endParaRPr dirty="0">
              <a:latin typeface="仿宋" charset="-122"/>
              <a:ea typeface="仿宋" charset="-122"/>
            </a:endParaRPr>
          </a:p>
          <a:p>
            <a:pPr marL="342900" indent="-342900" algn="l">
              <a:buSzPct val="100000"/>
              <a:buAutoNum type="arabicPeriod"/>
              <a:defRPr sz="1400">
                <a:solidFill>
                  <a:srgbClr val="454747"/>
                </a:solidFill>
              </a:defRPr>
            </a:pPr>
            <a:r>
              <a:rPr dirty="0" err="1">
                <a:latin typeface="仿宋" charset="-122"/>
                <a:ea typeface="仿宋" charset="-122"/>
              </a:rPr>
              <a:t>古老的方法将木板中的水分风干</a:t>
            </a:r>
            <a:endParaRPr dirty="0">
              <a:latin typeface="仿宋" charset="-122"/>
              <a:ea typeface="仿宋" charset="-122"/>
            </a:endParaRPr>
          </a:p>
          <a:p>
            <a:pPr marL="342900" indent="-342900" algn="l">
              <a:buSzPct val="100000"/>
              <a:buAutoNum type="arabicPeriod"/>
              <a:defRPr sz="1400">
                <a:solidFill>
                  <a:srgbClr val="454747"/>
                </a:solidFill>
              </a:defRPr>
            </a:pPr>
            <a:r>
              <a:rPr dirty="0" err="1">
                <a:latin typeface="仿宋" charset="-122"/>
                <a:ea typeface="仿宋" charset="-122"/>
              </a:rPr>
              <a:t>雕刻首发精细</a:t>
            </a:r>
            <a:endParaRPr dirty="0">
              <a:latin typeface="仿宋" charset="-122"/>
              <a:ea typeface="仿宋" charset="-122"/>
            </a:endParaRPr>
          </a:p>
          <a:p>
            <a:pPr marL="342900" indent="-342900" algn="l">
              <a:buSzPct val="100000"/>
              <a:buAutoNum type="arabicPeriod"/>
              <a:defRPr sz="1400">
                <a:solidFill>
                  <a:srgbClr val="454747"/>
                </a:solidFill>
              </a:defRPr>
            </a:pPr>
            <a:r>
              <a:rPr dirty="0" err="1">
                <a:latin typeface="仿宋" charset="-122"/>
                <a:ea typeface="仿宋" charset="-122"/>
              </a:rPr>
              <a:t>经过二十多道工序印刷</a:t>
            </a:r>
            <a:endParaRPr dirty="0">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7592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2285" y="741045"/>
            <a:ext cx="1120775" cy="1057275"/>
          </a:xfrm>
          <a:prstGeom prst="rect">
            <a:avLst/>
          </a:prstGeom>
          <a:ln w="12700">
            <a:miter lim="400000"/>
            <a:headEnd/>
            <a:tailEnd/>
          </a:ln>
        </p:spPr>
      </p:pic>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Shape 364"/>
          <p:cNvSpPr>
            <a:spLocks noGrp="1"/>
          </p:cNvSpPr>
          <p:nvPr>
            <p:ph type="title"/>
          </p:nvPr>
        </p:nvSpPr>
        <p:spPr>
          <a:xfrm>
            <a:off x="1270000" y="1765300"/>
            <a:ext cx="1046480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仿宋" charset="-122"/>
                <a:ea typeface="仿宋" charset="-122"/>
              </a:rPr>
              <a:t>濒临灭绝</a:t>
            </a:r>
          </a:p>
        </p:txBody>
      </p:sp>
      <p:sp>
        <p:nvSpPr>
          <p:cNvPr id="365" name="Shape 365"/>
          <p:cNvSpPr>
            <a:spLocks noGrp="1"/>
          </p:cNvSpPr>
          <p:nvPr>
            <p:ph type="body" sz="quarter" idx="1"/>
          </p:nvPr>
        </p:nvSpPr>
        <p:spPr>
          <a:xfrm>
            <a:off x="1270000" y="3951878"/>
            <a:ext cx="10464800" cy="1385390"/>
          </a:xfrm>
          <a:prstGeom prst="rect">
            <a:avLst/>
          </a:prstGeom>
        </p:spPr>
        <p:txBody>
          <a:bodyPr/>
          <a:lstStyle/>
          <a:p>
            <a:pPr marL="0" indent="0" algn="ctr">
              <a:buSzTx/>
              <a:buNone/>
              <a:defRPr sz="3600">
                <a:solidFill>
                  <a:srgbClr val="454747"/>
                </a:solidFill>
                <a:latin typeface="微软雅黑 Light" charset="-122"/>
                <a:ea typeface="微软雅黑 Light" charset="-122"/>
                <a:cs typeface="微软雅黑 Light" charset="-122"/>
                <a:sym typeface="微软雅黑 Light" charset="-122"/>
              </a:defRPr>
            </a:pPr>
            <a:r>
              <a:rPr dirty="0" err="1">
                <a:latin typeface="李旭科书法 v1.4" charset="0"/>
                <a:ea typeface="李旭科书法 v1.4" charset="0"/>
              </a:rPr>
              <a:t>濒危</a:t>
            </a:r>
            <a:r>
              <a:rPr dirty="0">
                <a:latin typeface="仿宋" charset="-122"/>
                <a:ea typeface="仿宋" charset="-122"/>
              </a:rPr>
              <a:t> </a:t>
            </a:r>
            <a:r>
              <a:rPr sz="2000" dirty="0" err="1">
                <a:latin typeface="仿宋" charset="-122"/>
                <a:ea typeface="仿宋" charset="-122"/>
              </a:rPr>
              <a:t>的年画</a:t>
            </a:r>
            <a:r>
              <a:rPr sz="2000" dirty="0">
                <a:latin typeface="仿宋" charset="-122"/>
                <a:ea typeface="仿宋" charset="-122"/>
              </a:rPr>
              <a:t>         </a:t>
            </a:r>
            <a:r>
              <a:rPr sz="2000" dirty="0">
                <a:latin typeface="李旭科书法 v1.4" charset="0"/>
                <a:ea typeface="李旭科书法 v1.4" charset="0"/>
              </a:rPr>
              <a:t>  </a:t>
            </a:r>
            <a:r>
              <a:rPr dirty="0" err="1">
                <a:latin typeface="李旭科书法 v1.4" charset="0"/>
                <a:ea typeface="李旭科书法 v1.4" charset="0"/>
              </a:rPr>
              <a:t>物以稀为贵</a:t>
            </a:r>
            <a:r>
              <a:rPr dirty="0">
                <a:latin typeface="仿宋" charset="-122"/>
                <a:ea typeface="仿宋" charset="-122"/>
              </a:rPr>
              <a:t> </a:t>
            </a:r>
            <a:r>
              <a:rPr sz="2000" dirty="0" err="1">
                <a:latin typeface="仿宋" charset="-122"/>
                <a:ea typeface="仿宋" charset="-122"/>
              </a:rPr>
              <a:t>增加</a:t>
            </a:r>
            <a:r>
              <a:rPr lang="zh-CN" sz="2000" dirty="0" err="1">
                <a:latin typeface="仿宋" charset="-122"/>
                <a:ea typeface="仿宋" charset="-122"/>
              </a:rPr>
              <a:t>其</a:t>
            </a:r>
            <a:r>
              <a:rPr sz="2000" dirty="0" err="1">
                <a:latin typeface="仿宋" charset="-122"/>
                <a:ea typeface="仿宋" charset="-122"/>
              </a:rPr>
              <a:t>收藏价值</a:t>
            </a:r>
            <a:endParaRPr sz="2000" dirty="0">
              <a:latin typeface="仿宋" charset="-122"/>
              <a:ea typeface="仿宋" charset="-122"/>
            </a:endParaRPr>
          </a:p>
        </p:txBody>
      </p:sp>
      <p:sp>
        <p:nvSpPr>
          <p:cNvPr id="366" name="Shape 366"/>
          <p:cNvSpPr/>
          <p:nvPr/>
        </p:nvSpPr>
        <p:spPr>
          <a:xfrm>
            <a:off x="1269999" y="5781828"/>
            <a:ext cx="10464801" cy="927101"/>
          </a:xfrm>
          <a:prstGeom prst="rect">
            <a:avLst/>
          </a:prstGeom>
          <a:ln w="12700">
            <a:miter lim="400000"/>
          </a:ln>
        </p:spPr>
        <p:txBody>
          <a:bodyPr lIns="50800" tIns="50800" rIns="50800" bIns="50800" anchor="ctr">
            <a:normAutofit fontScale="85000" lnSpcReduction="20000"/>
          </a:bodyPr>
          <a:lstStyle/>
          <a:p>
            <a:pPr marL="200660" indent="-200660" algn="l">
              <a:spcBef>
                <a:spcPts val="3000"/>
              </a:spcBef>
              <a:buSzPct val="100000"/>
              <a:buChar char="•"/>
              <a:defRPr sz="2000">
                <a:solidFill>
                  <a:srgbClr val="535353"/>
                </a:solidFill>
              </a:defRPr>
            </a:pPr>
            <a:r>
              <a:rPr dirty="0" err="1">
                <a:latin typeface="仿宋" charset="-122"/>
                <a:ea typeface="仿宋" charset="-122"/>
              </a:rPr>
              <a:t>历史的缩影、独特的绘画语言、雕版工艺、民俗民风的完美体现</a:t>
            </a:r>
            <a:endParaRPr dirty="0">
              <a:latin typeface="仿宋" charset="-122"/>
              <a:ea typeface="仿宋" charset="-122"/>
            </a:endParaRPr>
          </a:p>
          <a:p>
            <a:pPr marL="200660" indent="-200660" algn="l" defTabSz="266700">
              <a:lnSpc>
                <a:spcPct val="200000"/>
              </a:lnSpc>
              <a:buSzPct val="100000"/>
              <a:buChar char="•"/>
              <a:defRPr sz="2000">
                <a:solidFill>
                  <a:srgbClr val="535353"/>
                </a:solidFill>
                <a:uFill>
                  <a:solidFill>
                    <a:srgbClr val="333333"/>
                  </a:solidFill>
                </a:uFill>
              </a:defRPr>
            </a:pPr>
            <a:r>
              <a:rPr dirty="0" err="1">
                <a:latin typeface="仿宋" charset="-122"/>
                <a:ea typeface="仿宋" charset="-122"/>
              </a:rPr>
              <a:t>传承全靠老艺人口口相交、代代相传</a:t>
            </a:r>
            <a:r>
              <a:rPr dirty="0">
                <a:latin typeface="仿宋" charset="-122"/>
                <a:ea typeface="仿宋" charset="-122"/>
              </a:rPr>
              <a:t>。</a:t>
            </a: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65760"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492125" y="868045"/>
            <a:ext cx="1120775" cy="1057275"/>
          </a:xfrm>
          <a:prstGeom prst="rect">
            <a:avLst/>
          </a:prstGeom>
          <a:ln w="12700">
            <a:miter lim="400000"/>
            <a:headEnd/>
            <a:tailEnd/>
          </a:ln>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9" name="图片 18" descr="7"/>
          <p:cNvPicPr>
            <a:picLocks noChangeAspect="1"/>
          </p:cNvPicPr>
          <p:nvPr/>
        </p:nvPicPr>
        <p:blipFill>
          <a:blip r:embed="rId3"/>
          <a:stretch>
            <a:fillRect/>
          </a:stretch>
        </p:blipFill>
        <p:spPr>
          <a:xfrm>
            <a:off x="-283210" y="-1280795"/>
            <a:ext cx="10616565" cy="16847820"/>
          </a:xfrm>
          <a:prstGeom prst="rect">
            <a:avLst/>
          </a:prstGeom>
        </p:spPr>
      </p:pic>
      <p:sp>
        <p:nvSpPr>
          <p:cNvPr id="134" name="Shape 134"/>
          <p:cNvSpPr>
            <a:spLocks noGrp="1"/>
          </p:cNvSpPr>
          <p:nvPr>
            <p:ph type="body" sz="half" idx="1"/>
          </p:nvPr>
        </p:nvSpPr>
        <p:spPr>
          <a:xfrm>
            <a:off x="9950450" y="3075305"/>
            <a:ext cx="1701800" cy="5926455"/>
          </a:xfrm>
          <a:prstGeom prst="rect">
            <a:avLst/>
          </a:prstGeom>
          <a:ln w="3175">
            <a:noFill/>
          </a:ln>
        </p:spPr>
        <p:txBody>
          <a:bodyPr vert="eaVert" anchor="t">
            <a:noAutofit/>
          </a:bodyPr>
          <a:lstStyle/>
          <a:p>
            <a:pPr algn="just">
              <a:lnSpc>
                <a:spcPct val="180000"/>
              </a:lnSpc>
              <a:defRPr sz="2000">
                <a:solidFill>
                  <a:srgbClr val="9F0E15"/>
                </a:solidFill>
                <a:latin typeface="微软雅黑 Light" charset="-122"/>
                <a:ea typeface="微软雅黑 Light" charset="-122"/>
                <a:cs typeface="微软雅黑 Light" charset="-122"/>
                <a:sym typeface="微软雅黑 Light" charset="-122"/>
              </a:defRPr>
            </a:pPr>
            <a:r>
              <a:rPr sz="2100" dirty="0">
                <a:solidFill>
                  <a:schemeClr val="bg1"/>
                </a:solidFill>
                <a:latin typeface="仿宋" charset="-122"/>
                <a:ea typeface="仿宋" charset="-122"/>
              </a:rPr>
              <a:t>“</a:t>
            </a:r>
            <a:r>
              <a:rPr sz="2600" b="1" dirty="0" err="1">
                <a:solidFill>
                  <a:srgbClr val="C00000"/>
                </a:solidFill>
                <a:latin typeface="仿宋" charset="-122"/>
                <a:ea typeface="仿宋" charset="-122"/>
              </a:rPr>
              <a:t>朱仙镇木版年画很好</a:t>
            </a:r>
            <a:r>
              <a:rPr sz="2100" dirty="0" err="1" smtClean="0">
                <a:solidFill>
                  <a:schemeClr val="bg2">
                    <a:lumMod val="75000"/>
                  </a:schemeClr>
                </a:solidFill>
                <a:latin typeface="仿宋" charset="-122"/>
                <a:ea typeface="仿宋" charset="-122"/>
              </a:rPr>
              <a:t>，</a:t>
            </a:r>
            <a:r>
              <a:rPr sz="1800" dirty="0" err="1" smtClean="0">
                <a:solidFill>
                  <a:schemeClr val="bg2">
                    <a:lumMod val="75000"/>
                  </a:schemeClr>
                </a:solidFill>
                <a:latin typeface="仿宋" charset="-122"/>
                <a:ea typeface="仿宋" charset="-122"/>
              </a:rPr>
              <a:t>朴实</a:t>
            </a:r>
            <a:r>
              <a:rPr sz="1800" dirty="0" err="1">
                <a:solidFill>
                  <a:schemeClr val="bg2">
                    <a:lumMod val="75000"/>
                  </a:schemeClr>
                </a:solidFill>
                <a:latin typeface="仿宋" charset="-122"/>
                <a:ea typeface="仿宋" charset="-122"/>
              </a:rPr>
              <a:t>、不染脂粉，人物没有媚态</a:t>
            </a:r>
            <a:r>
              <a:rPr sz="1800" dirty="0" smtClean="0">
                <a:solidFill>
                  <a:schemeClr val="bg2">
                    <a:lumMod val="75000"/>
                  </a:schemeClr>
                </a:solidFill>
                <a:latin typeface="仿宋" charset="-122"/>
                <a:ea typeface="仿宋" charset="-122"/>
              </a:rPr>
              <a:t>。……</a:t>
            </a:r>
            <a:r>
              <a:rPr sz="1800" dirty="0" err="1">
                <a:solidFill>
                  <a:schemeClr val="bg2">
                    <a:lumMod val="75000"/>
                  </a:schemeClr>
                </a:solidFill>
                <a:latin typeface="仿宋" charset="-122"/>
                <a:ea typeface="仿宋" charset="-122"/>
              </a:rPr>
              <a:t>有看头，有讲头，画中有戏，百看而不腻。朱仙镇木刻画，大都有故事情节</a:t>
            </a:r>
            <a:r>
              <a:rPr sz="1800" dirty="0" smtClean="0">
                <a:solidFill>
                  <a:schemeClr val="bg1"/>
                </a:solidFill>
                <a:latin typeface="仿宋" charset="-122"/>
                <a:ea typeface="仿宋" charset="-122"/>
              </a:rPr>
              <a:t>。”</a:t>
            </a:r>
            <a:endParaRPr lang="en-US" sz="1800" dirty="0" smtClean="0">
              <a:solidFill>
                <a:schemeClr val="bg1"/>
              </a:solidFill>
              <a:latin typeface="仿宋" charset="-122"/>
              <a:ea typeface="仿宋" charset="-122"/>
            </a:endParaRPr>
          </a:p>
        </p:txBody>
      </p:sp>
      <p:cxnSp>
        <p:nvCxnSpPr>
          <p:cNvPr id="4" name="直接连接符 3"/>
          <p:cNvCxnSpPr/>
          <p:nvPr/>
        </p:nvCxnSpPr>
        <p:spPr>
          <a:xfrm>
            <a:off x="10863469" y="302768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1" name="直接连接符 10"/>
          <p:cNvCxnSpPr/>
          <p:nvPr/>
        </p:nvCxnSpPr>
        <p:spPr>
          <a:xfrm>
            <a:off x="10333244" y="301307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3" name="直接连接符 12"/>
          <p:cNvCxnSpPr/>
          <p:nvPr/>
        </p:nvCxnSpPr>
        <p:spPr>
          <a:xfrm>
            <a:off x="11450198" y="301307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6" name="矩形 5"/>
          <p:cNvSpPr/>
          <p:nvPr/>
        </p:nvSpPr>
        <p:spPr>
          <a:xfrm>
            <a:off x="8666480" y="3131820"/>
            <a:ext cx="1133475" cy="5731510"/>
          </a:xfrm>
          <a:prstGeom prst="rect">
            <a:avLst/>
          </a:prstGeom>
        </p:spPr>
        <p:txBody>
          <a:bodyPr vert="eaVert" wrap="square">
            <a:spAutoFit/>
          </a:bodyPr>
          <a:lstStyle/>
          <a:p>
            <a:pPr algn="l">
              <a:lnSpc>
                <a:spcPct val="130000"/>
              </a:lnSpc>
              <a:defRPr sz="2000">
                <a:solidFill>
                  <a:srgbClr val="9F0E15"/>
                </a:solidFill>
                <a:latin typeface="微软雅黑 Light" charset="-122"/>
                <a:ea typeface="微软雅黑 Light" charset="-122"/>
                <a:cs typeface="微软雅黑 Light" charset="-122"/>
                <a:sym typeface="微软雅黑 Light" charset="-122"/>
              </a:defRPr>
            </a:pPr>
            <a:r>
              <a:rPr lang="en-US" altLang="zh-CN" b="0" dirty="0">
                <a:solidFill>
                  <a:schemeClr val="tx2">
                    <a:lumMod val="75000"/>
                  </a:schemeClr>
                </a:solidFill>
                <a:latin typeface="仿宋" charset="-122"/>
                <a:ea typeface="仿宋" charset="-122"/>
              </a:rPr>
              <a:t>——</a:t>
            </a:r>
            <a:r>
              <a:rPr lang="zh-CN" altLang="en-US" b="0" dirty="0">
                <a:solidFill>
                  <a:schemeClr val="tx2">
                    <a:lumMod val="75000"/>
                  </a:schemeClr>
                </a:solidFill>
                <a:latin typeface="仿宋" charset="-122"/>
                <a:ea typeface="仿宋" charset="-122"/>
              </a:rPr>
              <a:t>中国现代文学的奠基人、中国现代伟大的无产阶级文学家、思想家和革命家   </a:t>
            </a:r>
            <a:r>
              <a:rPr lang="zh-CN" altLang="en-US" b="0" dirty="0">
                <a:solidFill>
                  <a:schemeClr val="tx2">
                    <a:lumMod val="75000"/>
                  </a:schemeClr>
                </a:solidFill>
                <a:latin typeface="楷体" charset="-122"/>
                <a:ea typeface="楷体" charset="-122"/>
              </a:rPr>
              <a:t>    </a:t>
            </a:r>
            <a:r>
              <a:rPr lang="zh-CN" altLang="en-US" sz="2800" dirty="0">
                <a:latin typeface="李旭科书法" panose="02000603000000000000" charset="-122"/>
                <a:ea typeface="李旭科书法" panose="02000603000000000000" charset="-122"/>
              </a:rPr>
              <a:t>鲁迅 </a:t>
            </a:r>
            <a:r>
              <a:rPr lang="zh-CN" altLang="en-US" sz="2000" b="0" dirty="0">
                <a:latin typeface="李旭科书法" panose="02000603000000000000" charset="-122"/>
                <a:ea typeface="李旭科书法" panose="02000603000000000000" charset="-122"/>
              </a:rPr>
              <a:t>先生</a:t>
            </a:r>
          </a:p>
        </p:txBody>
      </p:sp>
      <p:sp>
        <p:nvSpPr>
          <p:cNvPr id="2" name="文本框 1"/>
          <p:cNvSpPr txBox="1"/>
          <p:nvPr/>
        </p:nvSpPr>
        <p:spPr>
          <a:xfrm>
            <a:off x="12385675" y="825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cxnSp>
        <p:nvCxnSpPr>
          <p:cNvPr id="7" name="直接连接符 6"/>
          <p:cNvCxnSpPr/>
          <p:nvPr/>
        </p:nvCxnSpPr>
        <p:spPr>
          <a:xfrm>
            <a:off x="9790319" y="301561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a:off x="8700135" y="3013075"/>
            <a:ext cx="2750820" cy="762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flipV="1">
            <a:off x="8700135" y="8924925"/>
            <a:ext cx="2779395" cy="2222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6" name="直接连接符 15"/>
          <p:cNvCxnSpPr/>
          <p:nvPr/>
        </p:nvCxnSpPr>
        <p:spPr>
          <a:xfrm>
            <a:off x="9252474" y="299847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7" name="直接连接符 16"/>
          <p:cNvCxnSpPr/>
          <p:nvPr/>
        </p:nvCxnSpPr>
        <p:spPr>
          <a:xfrm>
            <a:off x="8722249" y="30035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3" name="文本框 2"/>
          <p:cNvSpPr txBox="1"/>
          <p:nvPr/>
        </p:nvSpPr>
        <p:spPr>
          <a:xfrm>
            <a:off x="-430530" y="825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12475210" y="267970"/>
            <a:ext cx="1120775" cy="1057275"/>
          </a:xfrm>
          <a:prstGeom prst="rect">
            <a:avLst/>
          </a:prstGeom>
          <a:ln w="12700">
            <a:miter lim="400000"/>
            <a:headEnd/>
            <a:tailEnd/>
          </a:ln>
        </p:spPr>
      </p:pic>
      <p:pic>
        <p:nvPicPr>
          <p:cNvPr id="8"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516255" y="236220"/>
            <a:ext cx="1120775" cy="1057275"/>
          </a:xfrm>
          <a:prstGeom prst="rect">
            <a:avLst/>
          </a:prstGeom>
          <a:ln w="12700">
            <a:miter lim="400000"/>
            <a:headEnd/>
            <a:tailEnd/>
          </a:ln>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p:cNvSpPr>
          <p:nvPr>
            <p:ph type="body" sz="quarter" idx="1"/>
          </p:nvPr>
        </p:nvSpPr>
        <p:spPr>
          <a:xfrm>
            <a:off x="1270000" y="3502835"/>
            <a:ext cx="10464800" cy="1497390"/>
          </a:xfrm>
          <a:prstGeom prst="rect">
            <a:avLst/>
          </a:prstGeom>
        </p:spPr>
        <p:txBody>
          <a:bodyPr/>
          <a:lstStyle/>
          <a:p>
            <a:pPr>
              <a:defRPr>
                <a:latin typeface="微软雅黑 Light" charset="-122"/>
                <a:ea typeface="微软雅黑 Light" charset="-122"/>
                <a:cs typeface="微软雅黑 Light" charset="-122"/>
                <a:sym typeface="微软雅黑 Light" charset="-122"/>
              </a:defRPr>
            </a:pPr>
            <a:r>
              <a:rPr sz="5600" dirty="0">
                <a:latin typeface="宋体" pitchFamily="2" charset="-122"/>
                <a:ea typeface="宋体" pitchFamily="2" charset="-122"/>
              </a:rPr>
              <a:t>210套</a:t>
            </a:r>
            <a:r>
              <a:rPr sz="2000" dirty="0">
                <a:solidFill>
                  <a:srgbClr val="5C5E5F"/>
                </a:solidFill>
                <a:latin typeface="宋体" pitchFamily="2" charset="-122"/>
                <a:ea typeface="宋体" pitchFamily="2" charset="-122"/>
              </a:rPr>
              <a:t>幸存古版</a:t>
            </a:r>
          </a:p>
        </p:txBody>
      </p:sp>
      <p:sp>
        <p:nvSpPr>
          <p:cNvPr id="372" name="Shape 372"/>
          <p:cNvSpPr>
            <a:spLocks noGrp="1"/>
          </p:cNvSpPr>
          <p:nvPr>
            <p:ph type="body" idx="13"/>
          </p:nvPr>
        </p:nvSpPr>
        <p:spPr>
          <a:xfrm>
            <a:off x="1270000" y="5516569"/>
            <a:ext cx="10464800" cy="687369"/>
          </a:xfrm>
          <a:prstGeom prst="rect">
            <a:avLst/>
          </a:prstGeom>
        </p:spPr>
        <p:txBody>
          <a:bodyPr/>
          <a:lstStyle/>
          <a:p>
            <a:pPr marL="0" indent="0" algn="ctr">
              <a:spcBef>
                <a:spcPts val="0"/>
              </a:spcBef>
              <a:buSzTx/>
              <a:buNone/>
              <a:defRPr sz="2000">
                <a:latin typeface="微软雅黑 Light" charset="-122"/>
                <a:ea typeface="微软雅黑 Light" charset="-122"/>
                <a:cs typeface="微软雅黑 Light" charset="-122"/>
                <a:sym typeface="微软雅黑 Light" charset="-122"/>
              </a:defRPr>
            </a:pPr>
            <a:r>
              <a:rPr dirty="0">
                <a:latin typeface="宋体" pitchFamily="2" charset="-122"/>
                <a:ea typeface="宋体" pitchFamily="2" charset="-122"/>
              </a:rPr>
              <a:t>–</a:t>
            </a:r>
            <a:r>
              <a:rPr dirty="0">
                <a:solidFill>
                  <a:srgbClr val="333333"/>
                </a:solidFill>
                <a:uFill>
                  <a:solidFill>
                    <a:srgbClr val="333333"/>
                  </a:solidFill>
                </a:uFill>
                <a:latin typeface="宋体" pitchFamily="2" charset="-122"/>
                <a:ea typeface="宋体" pitchFamily="2" charset="-122"/>
              </a:rPr>
              <a:t>共1200 块、明代版2块、清代版23块、民国版28块</a:t>
            </a: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p:cNvSpPr>
          <p:nvPr>
            <p:ph type="title"/>
          </p:nvPr>
        </p:nvSpPr>
        <p:spPr>
          <a:xfrm>
            <a:off x="1270000" y="1765300"/>
            <a:ext cx="1046480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宋体" pitchFamily="2" charset="-122"/>
                <a:ea typeface="宋体" pitchFamily="2" charset="-122"/>
              </a:rPr>
              <a:t>名人效应，提升其价值和品位</a:t>
            </a:r>
            <a:endParaRPr dirty="0">
              <a:latin typeface="宋体" pitchFamily="2" charset="-122"/>
              <a:ea typeface="宋体" pitchFamily="2" charset="-122"/>
            </a:endParaRPr>
          </a:p>
        </p:txBody>
      </p:sp>
      <p:sp>
        <p:nvSpPr>
          <p:cNvPr id="378" name="Shape 378"/>
          <p:cNvSpPr/>
          <p:nvPr/>
        </p:nvSpPr>
        <p:spPr>
          <a:xfrm>
            <a:off x="1270000" y="4474633"/>
            <a:ext cx="10464800" cy="1244601"/>
          </a:xfrm>
          <a:prstGeom prst="rect">
            <a:avLst/>
          </a:prstGeom>
          <a:ln w="12700">
            <a:miter lim="400000"/>
          </a:ln>
        </p:spPr>
        <p:txBody>
          <a:bodyPr lIns="50800" tIns="50800" rIns="50800" bIns="50800" anchor="ctr">
            <a:normAutofit/>
          </a:bodyPr>
          <a:lstStyle/>
          <a:p>
            <a:pPr>
              <a:lnSpc>
                <a:spcPct val="120000"/>
              </a:lnSpc>
              <a:spcBef>
                <a:spcPts val="1100"/>
              </a:spcBef>
              <a:defRPr sz="3800">
                <a:solidFill>
                  <a:srgbClr val="454747"/>
                </a:solidFill>
              </a:defRPr>
            </a:pPr>
            <a:r>
              <a:rPr dirty="0" err="1">
                <a:latin typeface="宋体" pitchFamily="2" charset="-122"/>
                <a:ea typeface="宋体" pitchFamily="2" charset="-122"/>
              </a:rPr>
              <a:t>外国博物馆收藏</a:t>
            </a:r>
            <a:endParaRPr dirty="0">
              <a:latin typeface="宋体" pitchFamily="2" charset="-122"/>
              <a:ea typeface="宋体" pitchFamily="2" charset="-122"/>
            </a:endParaRPr>
          </a:p>
          <a:p>
            <a:pPr>
              <a:lnSpc>
                <a:spcPct val="120000"/>
              </a:lnSpc>
              <a:spcBef>
                <a:spcPts val="1100"/>
              </a:spcBef>
              <a:defRPr sz="1400">
                <a:solidFill>
                  <a:srgbClr val="535353"/>
                </a:solidFill>
              </a:defRPr>
            </a:pPr>
            <a:r>
              <a:rPr dirty="0" err="1">
                <a:latin typeface="宋体" pitchFamily="2" charset="-122"/>
                <a:ea typeface="宋体" pitchFamily="2" charset="-122"/>
              </a:rPr>
              <a:t>清代外国人从中国购买木版年画，今大量出现在美、英、法、德、俄等国家博物馆中</a:t>
            </a:r>
            <a:r>
              <a:rPr dirty="0">
                <a:latin typeface="宋体" pitchFamily="2" charset="-122"/>
                <a:ea typeface="宋体" pitchFamily="2" charset="-122"/>
              </a:rPr>
              <a:t>。</a:t>
            </a:r>
          </a:p>
        </p:txBody>
      </p:sp>
      <p:sp>
        <p:nvSpPr>
          <p:cNvPr id="379" name="Shape 379"/>
          <p:cNvSpPr/>
          <p:nvPr/>
        </p:nvSpPr>
        <p:spPr>
          <a:xfrm>
            <a:off x="1269999" y="6566610"/>
            <a:ext cx="10464801" cy="2103121"/>
          </a:xfrm>
          <a:prstGeom prst="rect">
            <a:avLst/>
          </a:prstGeom>
          <a:ln w="12700">
            <a:miter lim="400000"/>
          </a:ln>
        </p:spPr>
        <p:txBody>
          <a:bodyPr lIns="50800" tIns="50800" rIns="50800" bIns="50800" anchor="ctr">
            <a:normAutofit/>
          </a:bodyPr>
          <a:lstStyle/>
          <a:p>
            <a:pPr>
              <a:lnSpc>
                <a:spcPct val="120000"/>
              </a:lnSpc>
              <a:spcBef>
                <a:spcPts val="1100"/>
              </a:spcBef>
              <a:defRPr sz="3800">
                <a:solidFill>
                  <a:srgbClr val="000000"/>
                </a:solidFill>
              </a:defRPr>
            </a:pPr>
            <a:r>
              <a:rPr dirty="0" err="1">
                <a:latin typeface="宋体" pitchFamily="2" charset="-122"/>
                <a:ea typeface="宋体" pitchFamily="2" charset="-122"/>
              </a:rPr>
              <a:t>鲁迅、王尚义、冯骥才等名人收藏</a:t>
            </a:r>
            <a:endParaRPr sz="2000" dirty="0">
              <a:solidFill>
                <a:srgbClr val="454747"/>
              </a:solidFill>
              <a:latin typeface="宋体" pitchFamily="2" charset="-122"/>
              <a:ea typeface="宋体" pitchFamily="2" charset="-122"/>
            </a:endParaRPr>
          </a:p>
          <a:p>
            <a:pPr>
              <a:lnSpc>
                <a:spcPct val="120000"/>
              </a:lnSpc>
              <a:spcBef>
                <a:spcPts val="1100"/>
              </a:spcBef>
              <a:defRPr sz="1400">
                <a:solidFill>
                  <a:srgbClr val="535353"/>
                </a:solidFill>
              </a:defRPr>
            </a:pPr>
            <a:r>
              <a:rPr dirty="0" err="1">
                <a:latin typeface="宋体" pitchFamily="2" charset="-122"/>
                <a:ea typeface="宋体" pitchFamily="2" charset="-122"/>
              </a:rPr>
              <a:t> 最早收藏木版年画的是鲁迅先生，经专家研究考证，这些年画都是孤品，现陈列于鲁迅纪念馆</a:t>
            </a:r>
            <a:r>
              <a:rPr dirty="0">
                <a:latin typeface="宋体" pitchFamily="2" charset="-122"/>
                <a:ea typeface="宋体" pitchFamily="2" charset="-122"/>
              </a:rPr>
              <a:t>。</a:t>
            </a:r>
          </a:p>
          <a:p>
            <a:pPr>
              <a:lnSpc>
                <a:spcPct val="120000"/>
              </a:lnSpc>
              <a:spcBef>
                <a:spcPts val="1100"/>
              </a:spcBef>
              <a:defRPr sz="1400">
                <a:solidFill>
                  <a:srgbClr val="535353"/>
                </a:solidFill>
              </a:defRPr>
            </a:pPr>
            <a:r>
              <a:rPr dirty="0" err="1">
                <a:latin typeface="宋体" pitchFamily="2" charset="-122"/>
                <a:ea typeface="宋体" pitchFamily="2" charset="-122"/>
              </a:rPr>
              <a:t>王尚义先生：他去世后，家人将其所藏的二百多幅老年画以高昂的价格转让给英国伦敦中国版画基金会</a:t>
            </a:r>
            <a:endParaRPr dirty="0">
              <a:latin typeface="宋体" pitchFamily="2" charset="-122"/>
              <a:ea typeface="宋体" pitchFamily="2" charset="-122"/>
            </a:endParaRPr>
          </a:p>
          <a:p>
            <a:pPr>
              <a:lnSpc>
                <a:spcPct val="120000"/>
              </a:lnSpc>
              <a:spcBef>
                <a:spcPts val="1100"/>
              </a:spcBef>
              <a:defRPr sz="1400">
                <a:solidFill>
                  <a:srgbClr val="535353"/>
                </a:solidFill>
              </a:defRPr>
            </a:pPr>
            <a:r>
              <a:rPr dirty="0" err="1">
                <a:latin typeface="宋体" pitchFamily="2" charset="-122"/>
                <a:ea typeface="宋体" pitchFamily="2" charset="-122"/>
              </a:rPr>
              <a:t>王树村、冯骥才等：收藏了数量不菲的年画珍品</a:t>
            </a:r>
            <a:r>
              <a:rPr dirty="0">
                <a:latin typeface="宋体" pitchFamily="2" charset="-122"/>
                <a:ea typeface="宋体" pitchFamily="2" charset="-122"/>
              </a:rPr>
              <a:t>。</a:t>
            </a: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Shape 384"/>
          <p:cNvSpPr>
            <a:spLocks noGrp="1"/>
          </p:cNvSpPr>
          <p:nvPr>
            <p:ph type="title"/>
          </p:nvPr>
        </p:nvSpPr>
        <p:spPr>
          <a:xfrm>
            <a:off x="1270000" y="1765300"/>
            <a:ext cx="1046480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宋体" pitchFamily="2" charset="-122"/>
                <a:ea typeface="宋体" pitchFamily="2" charset="-122"/>
              </a:rPr>
              <a:t>符合藏品的价值属性</a:t>
            </a:r>
            <a:endParaRPr dirty="0">
              <a:latin typeface="宋体" pitchFamily="2" charset="-122"/>
              <a:ea typeface="宋体" pitchFamily="2" charset="-122"/>
            </a:endParaRPr>
          </a:p>
        </p:txBody>
      </p:sp>
      <p:sp>
        <p:nvSpPr>
          <p:cNvPr id="385" name="Shape 385"/>
          <p:cNvSpPr>
            <a:spLocks noGrp="1"/>
          </p:cNvSpPr>
          <p:nvPr>
            <p:ph type="body" sz="quarter" idx="1"/>
          </p:nvPr>
        </p:nvSpPr>
        <p:spPr>
          <a:xfrm>
            <a:off x="1270000" y="4239261"/>
            <a:ext cx="10464800" cy="2017848"/>
          </a:xfrm>
          <a:prstGeom prst="rect">
            <a:avLst/>
          </a:prstGeom>
        </p:spPr>
        <p:txBody>
          <a:bodyPr/>
          <a:lstStyle/>
          <a:p>
            <a:pPr marL="0" indent="0" algn="ctr">
              <a:lnSpc>
                <a:spcPct val="150000"/>
              </a:lnSpc>
              <a:buSzTx/>
              <a:buNone/>
              <a:defRPr sz="3300">
                <a:solidFill>
                  <a:srgbClr val="454747"/>
                </a:solidFill>
                <a:latin typeface="微软雅黑 Light" charset="-122"/>
                <a:ea typeface="微软雅黑 Light" charset="-122"/>
                <a:cs typeface="微软雅黑 Light" charset="-122"/>
                <a:sym typeface="微软雅黑 Light" charset="-122"/>
              </a:defRPr>
            </a:pPr>
            <a:r>
              <a:rPr dirty="0" err="1">
                <a:latin typeface="宋体" pitchFamily="2" charset="-122"/>
                <a:ea typeface="宋体" pitchFamily="2" charset="-122"/>
              </a:rPr>
              <a:t>历史、艺术、审美价值</a:t>
            </a:r>
            <a:endParaRPr sz="3600" dirty="0">
              <a:latin typeface="宋体" pitchFamily="2" charset="-122"/>
              <a:ea typeface="宋体" pitchFamily="2" charset="-122"/>
            </a:endParaRPr>
          </a:p>
          <a:p>
            <a:pPr marL="0" indent="0" algn="ctr">
              <a:lnSpc>
                <a:spcPct val="150000"/>
              </a:lnSpc>
              <a:buSzTx/>
              <a:buNone/>
              <a:defRPr sz="3300">
                <a:solidFill>
                  <a:srgbClr val="454747"/>
                </a:solidFill>
                <a:latin typeface="微软雅黑 Light" charset="-122"/>
                <a:ea typeface="微软雅黑 Light" charset="-122"/>
                <a:cs typeface="微软雅黑 Light" charset="-122"/>
                <a:sym typeface="微软雅黑 Light" charset="-122"/>
              </a:defRPr>
            </a:pPr>
            <a:r>
              <a:rPr dirty="0" err="1">
                <a:latin typeface="宋体" pitchFamily="2" charset="-122"/>
                <a:ea typeface="宋体" pitchFamily="2" charset="-122"/>
              </a:rPr>
              <a:t>贴近生活、切合收藏者心理、</a:t>
            </a:r>
            <a:r>
              <a:rPr lang="zh-CN" dirty="0" err="1">
                <a:latin typeface="宋体" pitchFamily="2" charset="-122"/>
                <a:ea typeface="宋体" pitchFamily="2" charset="-122"/>
              </a:rPr>
              <a:t>增值预期</a:t>
            </a:r>
          </a:p>
        </p:txBody>
      </p:sp>
      <p:sp>
        <p:nvSpPr>
          <p:cNvPr id="386" name="Shape 386"/>
          <p:cNvSpPr/>
          <p:nvPr/>
        </p:nvSpPr>
        <p:spPr>
          <a:xfrm>
            <a:off x="1270000" y="7878536"/>
            <a:ext cx="10464800" cy="355601"/>
          </a:xfrm>
          <a:prstGeom prst="rect">
            <a:avLst/>
          </a:prstGeom>
          <a:ln w="12700">
            <a:miter lim="400000"/>
          </a:ln>
        </p:spPr>
        <p:txBody>
          <a:bodyPr lIns="50800" tIns="50800" rIns="50800" bIns="50800" anchor="ctr">
            <a:normAutofit fontScale="85000" lnSpcReduction="20000"/>
          </a:bodyPr>
          <a:lstStyle>
            <a:lvl1pPr marL="469900" indent="-469900" algn="l">
              <a:spcBef>
                <a:spcPts val="3000"/>
              </a:spcBef>
              <a:buSzPct val="25000"/>
              <a:buBlip>
                <a:blip r:embed="rId2"/>
              </a:buBlip>
              <a:defRPr sz="1400">
                <a:solidFill>
                  <a:srgbClr val="454747"/>
                </a:solidFill>
              </a:defRPr>
            </a:lvl1pPr>
          </a:lstStyle>
          <a:p>
            <a:r>
              <a:rPr dirty="0" err="1">
                <a:latin typeface="宋体" pitchFamily="2" charset="-122"/>
                <a:ea typeface="宋体" pitchFamily="2" charset="-122"/>
              </a:rPr>
              <a:t>符合其中一条，就有收藏价值，木版年画符合以上全部条件。可以说，木版年画是最具潜力的收藏艺术品</a:t>
            </a:r>
            <a:r>
              <a:rPr dirty="0">
                <a:latin typeface="宋体" pitchFamily="2" charset="-122"/>
                <a:ea typeface="宋体" pitchFamily="2" charset="-122"/>
              </a:rPr>
              <a:t>。</a:t>
            </a: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3"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Shape 391"/>
          <p:cNvSpPr>
            <a:spLocks noGrp="1"/>
          </p:cNvSpPr>
          <p:nvPr>
            <p:ph type="title"/>
          </p:nvPr>
        </p:nvSpPr>
        <p:spPr>
          <a:xfrm>
            <a:off x="1270000" y="3163119"/>
            <a:ext cx="10464801" cy="3175001"/>
          </a:xfrm>
          <a:prstGeom prst="rect">
            <a:avLst/>
          </a:prstGeom>
        </p:spPr>
        <p:txBody>
          <a:bodyPr/>
          <a:lstStyle>
            <a:lvl1pPr>
              <a:defRPr sz="6600">
                <a:latin typeface="微软雅黑 Light" charset="-122"/>
                <a:ea typeface="微软雅黑 Light" charset="-122"/>
                <a:cs typeface="微软雅黑 Light" charset="-122"/>
                <a:sym typeface="微软雅黑 Light" charset="-122"/>
              </a:defRPr>
            </a:lvl1pPr>
          </a:lstStyle>
          <a:p>
            <a:r>
              <a:rPr sz="5400" dirty="0" err="1">
                <a:latin typeface="华文行楷" charset="-122"/>
                <a:ea typeface="华文行楷" charset="-122"/>
              </a:rPr>
              <a:t>开封朱仙古镇木版年画集团</a:t>
            </a:r>
          </a:p>
        </p:txBody>
      </p:sp>
      <p:pic>
        <p:nvPicPr>
          <p:cNvPr id="392" name="image4.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920115" y="758190"/>
            <a:ext cx="1521460" cy="1435100"/>
          </a:xfrm>
          <a:prstGeom prst="rect">
            <a:avLst/>
          </a:prstGeom>
          <a:ln w="12700">
            <a:miter lim="400000"/>
            <a:headEnd/>
            <a:tailEnd/>
          </a:ln>
        </p:spPr>
      </p:pic>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Shape 394"/>
          <p:cNvSpPr>
            <a:spLocks noGrp="1"/>
          </p:cNvSpPr>
          <p:nvPr>
            <p:ph type="title"/>
          </p:nvPr>
        </p:nvSpPr>
        <p:spPr>
          <a:xfrm>
            <a:off x="1270000" y="1322848"/>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李旭科书法 v1.4" charset="0"/>
                <a:ea typeface="李旭科书法 v1.4" charset="0"/>
              </a:rPr>
              <a:t>公司与政府合作协议</a:t>
            </a:r>
            <a:endParaRPr dirty="0">
              <a:latin typeface="李旭科书法 v1.4" charset="0"/>
              <a:ea typeface="李旭科书法 v1.4" charset="0"/>
            </a:endParaRPr>
          </a:p>
        </p:txBody>
      </p:sp>
      <p:pic>
        <p:nvPicPr>
          <p:cNvPr id="395" name="image2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82503" y="3679011"/>
            <a:ext cx="3655263" cy="4837972"/>
          </a:xfrm>
          <a:prstGeom prst="rect">
            <a:avLst/>
          </a:prstGeom>
          <a:ln w="12700">
            <a:miter lim="400000"/>
            <a:headEnd/>
            <a:tailEnd/>
          </a:ln>
        </p:spPr>
      </p:pic>
      <p:pic>
        <p:nvPicPr>
          <p:cNvPr id="396" name="image2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666505" y="3679011"/>
            <a:ext cx="3671790" cy="4861148"/>
          </a:xfrm>
          <a:prstGeom prst="rect">
            <a:avLst/>
          </a:prstGeom>
          <a:ln w="12700">
            <a:miter lim="400000"/>
            <a:headEnd/>
            <a:tailEnd/>
          </a:ln>
        </p:spPr>
      </p:pic>
      <p:pic>
        <p:nvPicPr>
          <p:cNvPr id="397" name="image23.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441372" y="3666063"/>
            <a:ext cx="3670984" cy="4903594"/>
          </a:xfrm>
          <a:prstGeom prst="rect">
            <a:avLst/>
          </a:prstGeom>
          <a:ln w="12700">
            <a:miter lim="400000"/>
            <a:headEnd/>
            <a:tailEnd/>
          </a:ln>
        </p:spPr>
      </p:pic>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5"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2" name="文本框 1"/>
          <p:cNvSpPr txBox="1"/>
          <p:nvPr/>
        </p:nvSpPr>
        <p:spPr>
          <a:xfrm>
            <a:off x="-347345"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5" cstate="email">
            <a:grayscl/>
            <a:lum bright="60000"/>
            <a:extLst>
              <a:ext uri="{28A0092B-C50C-407E-A947-70E740481C1C}">
                <a14:useLocalDpi xmlns:a14="http://schemas.microsoft.com/office/drawing/2010/main"/>
              </a:ext>
            </a:extLst>
          </a:blip>
          <a:srcRect/>
          <a:stretch>
            <a:fillRect/>
          </a:stretch>
        </p:blipFill>
        <p:spPr>
          <a:xfrm>
            <a:off x="-487045" y="755650"/>
            <a:ext cx="1120775" cy="1057275"/>
          </a:xfrm>
          <a:prstGeom prst="rect">
            <a:avLst/>
          </a:prstGeom>
          <a:ln w="12700">
            <a:miter lim="400000"/>
            <a:headEnd/>
            <a:tailEnd/>
          </a:ln>
        </p:spPr>
      </p:pic>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Shape 394"/>
          <p:cNvSpPr>
            <a:spLocks noGrp="1"/>
          </p:cNvSpPr>
          <p:nvPr>
            <p:ph type="title"/>
          </p:nvPr>
        </p:nvSpPr>
        <p:spPr>
          <a:xfrm>
            <a:off x="6015355" y="2755265"/>
            <a:ext cx="572008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smtClean="0">
                <a:latin typeface="李旭科书法 v1.4" charset="0"/>
                <a:ea typeface="李旭科书法 v1.4" charset="0"/>
              </a:rPr>
              <a:t>合作</a:t>
            </a:r>
            <a:r>
              <a:rPr lang="zh-CN" altLang="en-US" dirty="0" smtClean="0">
                <a:latin typeface="李旭科书法 v1.4" charset="0"/>
                <a:ea typeface="李旭科书法 v1.4" charset="0"/>
              </a:rPr>
              <a:t>成立独立运营公司</a:t>
            </a:r>
            <a:endParaRPr dirty="0">
              <a:latin typeface="李旭科书法 v1.4" charset="0"/>
              <a:ea typeface="李旭科书法 v1.4" charset="0"/>
            </a:endParaRPr>
          </a:p>
        </p:txBody>
      </p:sp>
      <p:pic>
        <p:nvPicPr>
          <p:cNvPr id="2" name="图片 1"/>
          <p:cNvPicPr>
            <a:picLocks noChangeAspect="1"/>
          </p:cNvPicPr>
          <p:nvPr/>
        </p:nvPicPr>
        <p:blipFill rotWithShape="1">
          <a:blip r:embed="rId2" cstate="email">
            <a:extLst>
              <a:ext uri="{28A0092B-C50C-407E-A947-70E740481C1C}">
                <a14:useLocalDpi xmlns:a14="http://schemas.microsoft.com/office/drawing/2010/main"/>
              </a:ext>
            </a:extLst>
          </a:blip>
          <a:srcRect l="742"/>
          <a:stretch>
            <a:fillRect/>
          </a:stretch>
        </p:blipFill>
        <p:spPr>
          <a:xfrm>
            <a:off x="1508760" y="4536440"/>
            <a:ext cx="4506595" cy="1228725"/>
          </a:xfrm>
          <a:prstGeom prst="rect">
            <a:avLst/>
          </a:prstGeom>
        </p:spPr>
      </p:pic>
      <p:pic>
        <p:nvPicPr>
          <p:cNvPr id="3" name="图片 2"/>
          <p:cNvPicPr>
            <a:picLocks noChangeAspect="1"/>
          </p:cNvPicPr>
          <p:nvPr/>
        </p:nvPicPr>
        <p:blipFill>
          <a:blip r:embed="rId3"/>
          <a:stretch>
            <a:fillRect/>
          </a:stretch>
        </p:blipFill>
        <p:spPr>
          <a:xfrm>
            <a:off x="1509394" y="2755396"/>
            <a:ext cx="4505954" cy="1781424"/>
          </a:xfrm>
          <a:prstGeom prst="rect">
            <a:avLst/>
          </a:prstGeom>
        </p:spPr>
      </p:pic>
      <p:pic>
        <p:nvPicPr>
          <p:cNvPr id="4" name="图片 3"/>
          <p:cNvPicPr>
            <a:picLocks noChangeAspect="1"/>
          </p:cNvPicPr>
          <p:nvPr/>
        </p:nvPicPr>
        <p:blipFill>
          <a:blip r:embed="rId4"/>
          <a:stretch>
            <a:fillRect/>
          </a:stretch>
        </p:blipFill>
        <p:spPr>
          <a:xfrm>
            <a:off x="1508760" y="5736590"/>
            <a:ext cx="4506595" cy="2181225"/>
          </a:xfrm>
          <a:prstGeom prst="rect">
            <a:avLst/>
          </a:prstGeom>
        </p:spPr>
      </p:pic>
      <p:sp>
        <p:nvSpPr>
          <p:cNvPr id="12" name="Shape 201"/>
          <p:cNvSpPr/>
          <p:nvPr/>
        </p:nvSpPr>
        <p:spPr>
          <a:xfrm>
            <a:off x="6026785" y="4903470"/>
            <a:ext cx="5708015" cy="833120"/>
          </a:xfrm>
          <a:prstGeom prst="rect">
            <a:avLst/>
          </a:prstGeom>
          <a:ln w="12700">
            <a:miter lim="400000"/>
          </a:ln>
        </p:spPr>
        <p:txBody>
          <a:bodyPr wrap="square" lIns="50800" tIns="50800" rIns="50800" bIns="50800" anchor="ctr">
            <a:spAutoFit/>
          </a:bodyPr>
          <a:lstStyle/>
          <a:p>
            <a:r>
              <a:rPr lang="zh-CN" altLang="en-US" sz="3200" dirty="0" smtClean="0">
                <a:latin typeface="仿宋" charset="-122"/>
                <a:ea typeface="仿宋" charset="-122"/>
              </a:rPr>
              <a:t>朱仙镇文化传播有限公司</a:t>
            </a:r>
            <a:endParaRPr sz="3200" dirty="0">
              <a:solidFill>
                <a:srgbClr val="5C5E5F"/>
              </a:solidFill>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5"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5" name="文本框 4"/>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6" name="image4.png"/>
          <p:cNvPicPr>
            <a:picLocks noChangeAspect="1"/>
          </p:cNvPicPr>
          <p:nvPr/>
        </p:nvPicPr>
        <p:blipFill>
          <a:blip r:embed="rId5"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Shape 402"/>
          <p:cNvSpPr>
            <a:spLocks noGrp="1"/>
          </p:cNvSpPr>
          <p:nvPr>
            <p:ph type="title"/>
          </p:nvPr>
        </p:nvSpPr>
        <p:spPr>
          <a:xfrm>
            <a:off x="1270000" y="1322848"/>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lang="zh-CN" dirty="0" err="1">
                <a:latin typeface="李旭科书法 v1.4" charset="0"/>
                <a:ea typeface="宋体" pitchFamily="2" charset="-122"/>
              </a:rPr>
              <a:t>开封朱仙古镇木版年画集团</a:t>
            </a:r>
            <a:br>
              <a:rPr lang="zh-CN" dirty="0" err="1">
                <a:latin typeface="李旭科书法 v1.4" charset="0"/>
                <a:ea typeface="宋体" pitchFamily="2" charset="-122"/>
              </a:rPr>
            </a:br>
            <a:r>
              <a:rPr lang="zh-CN" dirty="0" err="1">
                <a:latin typeface="李旭科书法 v1.4" charset="0"/>
                <a:ea typeface="宋体" pitchFamily="2" charset="-122"/>
              </a:rPr>
              <a:t>对</a:t>
            </a:r>
            <a:r>
              <a:rPr dirty="0" err="1">
                <a:latin typeface="李旭科书法 v1.4" charset="0"/>
                <a:ea typeface="李旭科书法 v1.4" charset="0"/>
              </a:rPr>
              <a:t>朱仙镇木版年画市场</a:t>
            </a:r>
            <a:r>
              <a:rPr lang="zh-CN" dirty="0" err="1">
                <a:latin typeface="李旭科书法 v1.4" charset="0"/>
                <a:ea typeface="宋体" pitchFamily="2" charset="-122"/>
              </a:rPr>
              <a:t>具有</a:t>
            </a:r>
            <a:r>
              <a:rPr dirty="0" err="1">
                <a:latin typeface="李旭科书法 v1.4" charset="0"/>
                <a:ea typeface="李旭科书法 v1.4" charset="0"/>
              </a:rPr>
              <a:t>垄断地位</a:t>
            </a:r>
            <a:endParaRPr dirty="0">
              <a:latin typeface="李旭科书法 v1.4" charset="0"/>
              <a:ea typeface="李旭科书法 v1.4" charset="0"/>
            </a:endParaRPr>
          </a:p>
        </p:txBody>
      </p:sp>
      <p:sp>
        <p:nvSpPr>
          <p:cNvPr id="403" name="Shape 403"/>
          <p:cNvSpPr/>
          <p:nvPr/>
        </p:nvSpPr>
        <p:spPr>
          <a:xfrm>
            <a:off x="1633855" y="4474845"/>
            <a:ext cx="3217545" cy="2165350"/>
          </a:xfrm>
          <a:prstGeom prst="rect">
            <a:avLst/>
          </a:prstGeom>
          <a:solidFill>
            <a:schemeClr val="accent5"/>
          </a:solidFill>
          <a:ln w="12700">
            <a:solidFill>
              <a:schemeClr val="accent5"/>
            </a:solidFill>
            <a:miter lim="400000"/>
          </a:ln>
          <a:effectLst>
            <a:outerShdw blurRad="50800" dist="25400" dir="5400000" rotWithShape="0">
              <a:srgbClr val="000000">
                <a:alpha val="25000"/>
              </a:srgbClr>
            </a:outerShdw>
          </a:effectLst>
        </p:spPr>
        <p:txBody>
          <a:bodyPr lIns="50800" tIns="50800" rIns="50800" bIns="50800" anchor="ctr"/>
          <a:lstStyle>
            <a:lvl1pPr>
              <a:lnSpc>
                <a:spcPct val="100000"/>
              </a:lnSpc>
              <a:defRPr sz="3600" b="0">
                <a:solidFill>
                  <a:srgbClr val="FFFFFF"/>
                </a:solidFill>
                <a:latin typeface="Papyrus"/>
                <a:ea typeface="Papyrus"/>
                <a:cs typeface="Papyrus"/>
                <a:sym typeface="Papyrus"/>
              </a:defRPr>
            </a:lvl1pPr>
          </a:lstStyle>
          <a:p>
            <a:r>
              <a:rPr lang="zh-CN">
                <a:latin typeface="李旭科书法 v1.4" charset="0"/>
                <a:ea typeface="宋体" pitchFamily="2" charset="-122"/>
              </a:rPr>
              <a:t>开封朱仙古镇木版年画集团具有</a:t>
            </a:r>
            <a:r>
              <a:rPr>
                <a:latin typeface="李旭科书法 v1.4" charset="0"/>
                <a:ea typeface="李旭科书法 v1.4" charset="0"/>
              </a:rPr>
              <a:t>官方唯一授权</a:t>
            </a:r>
          </a:p>
        </p:txBody>
      </p:sp>
      <p:sp>
        <p:nvSpPr>
          <p:cNvPr id="404" name="Shape 404"/>
          <p:cNvSpPr/>
          <p:nvPr/>
        </p:nvSpPr>
        <p:spPr>
          <a:xfrm>
            <a:off x="5441949" y="3714961"/>
            <a:ext cx="6775055" cy="3416300"/>
          </a:xfrm>
          <a:prstGeom prst="rect">
            <a:avLst/>
          </a:prstGeom>
          <a:ln w="12700">
            <a:miter lim="400000"/>
          </a:ln>
        </p:spPr>
        <p:txBody>
          <a:bodyPr lIns="50800" tIns="50800" rIns="50800" bIns="50800">
            <a:spAutoFit/>
          </a:bodyPr>
          <a:lstStyle/>
          <a:p>
            <a:pPr marL="342900" indent="-342900" algn="l">
              <a:lnSpc>
                <a:spcPct val="170000"/>
              </a:lnSpc>
              <a:buSzPct val="100000"/>
              <a:buFont typeface="Arial"/>
              <a:buChar char="•"/>
              <a:defRPr sz="3600"/>
            </a:pPr>
            <a:r>
              <a:rPr sz="3200" dirty="0" err="1">
                <a:latin typeface="仿宋" charset="-122"/>
                <a:ea typeface="仿宋" charset="-122"/>
              </a:rPr>
              <a:t>全国独家研发、运营、销售</a:t>
            </a:r>
            <a:r>
              <a:rPr sz="3200" dirty="0">
                <a:latin typeface="仿宋" charset="-122"/>
                <a:ea typeface="仿宋" charset="-122"/>
              </a:rPr>
              <a:t> </a:t>
            </a:r>
          </a:p>
          <a:p>
            <a:pPr marL="342900" indent="-342900" algn="l">
              <a:lnSpc>
                <a:spcPct val="170000"/>
              </a:lnSpc>
              <a:buSzPct val="100000"/>
              <a:buFont typeface="Arial"/>
              <a:buChar char="•"/>
              <a:defRPr sz="3600"/>
            </a:pPr>
            <a:r>
              <a:rPr sz="3200" dirty="0" err="1">
                <a:latin typeface="仿宋" charset="-122"/>
                <a:ea typeface="仿宋" charset="-122"/>
              </a:rPr>
              <a:t>唯一运营商</a:t>
            </a:r>
            <a:r>
              <a:rPr sz="3200" dirty="0">
                <a:latin typeface="仿宋" charset="-122"/>
                <a:ea typeface="仿宋" charset="-122"/>
              </a:rPr>
              <a:t> </a:t>
            </a:r>
          </a:p>
          <a:p>
            <a:pPr marL="342900" indent="-342900" algn="l">
              <a:lnSpc>
                <a:spcPct val="170000"/>
              </a:lnSpc>
              <a:buSzPct val="100000"/>
              <a:buFont typeface="Arial"/>
              <a:buChar char="•"/>
              <a:defRPr sz="3600"/>
            </a:pPr>
            <a:r>
              <a:rPr sz="3200" dirty="0" err="1">
                <a:latin typeface="仿宋" charset="-122"/>
                <a:ea typeface="仿宋" charset="-122"/>
              </a:rPr>
              <a:t>唯一认可的市场定价权</a:t>
            </a:r>
          </a:p>
          <a:p>
            <a:pPr marL="342900" indent="-342900" algn="l">
              <a:lnSpc>
                <a:spcPct val="170000"/>
              </a:lnSpc>
              <a:buSzPct val="100000"/>
              <a:buFont typeface="Arial"/>
              <a:buChar char="•"/>
              <a:defRPr sz="3600"/>
            </a:pPr>
            <a:r>
              <a:rPr lang="zh-CN" sz="3200" dirty="0">
                <a:latin typeface="仿宋" charset="-122"/>
                <a:ea typeface="仿宋" charset="-122"/>
              </a:rPr>
              <a:t>国企</a:t>
            </a: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pic>
        <p:nvPicPr>
          <p:cNvPr id="2" name="图片 1" descr="176627779439315762"/>
          <p:cNvPicPr>
            <a:picLocks noChangeAspect="1"/>
          </p:cNvPicPr>
          <p:nvPr/>
        </p:nvPicPr>
        <p:blipFill>
          <a:blip r:embed="rId3"/>
          <a:stretch>
            <a:fillRect/>
          </a:stretch>
        </p:blipFill>
        <p:spPr>
          <a:xfrm>
            <a:off x="2691130" y="46355"/>
            <a:ext cx="8165465" cy="9617075"/>
          </a:xfrm>
          <a:prstGeom prst="rect">
            <a:avLst/>
          </a:prstGeom>
        </p:spPr>
      </p:pic>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pic>
        <p:nvPicPr>
          <p:cNvPr id="2" name="图片 1" descr="226627675110169892"/>
          <p:cNvPicPr>
            <a:picLocks noChangeAspect="1"/>
          </p:cNvPicPr>
          <p:nvPr/>
        </p:nvPicPr>
        <p:blipFill>
          <a:blip r:embed="rId3"/>
          <a:stretch>
            <a:fillRect/>
          </a:stretch>
        </p:blipFill>
        <p:spPr>
          <a:xfrm>
            <a:off x="2710815" y="63500"/>
            <a:ext cx="8052435" cy="9629775"/>
          </a:xfrm>
          <a:prstGeom prst="rect">
            <a:avLst/>
          </a:prstGeom>
        </p:spPr>
      </p:pic>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Shape 409"/>
          <p:cNvSpPr>
            <a:spLocks noGrp="1"/>
          </p:cNvSpPr>
          <p:nvPr>
            <p:ph type="title"/>
          </p:nvPr>
        </p:nvSpPr>
        <p:spPr>
          <a:xfrm>
            <a:off x="1270000" y="1322848"/>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李旭科书法 v1.4" charset="0"/>
                <a:ea typeface="李旭科书法 v1.4" charset="0"/>
              </a:rPr>
              <a:t>朱仙镇木版年画市场的垄断地位</a:t>
            </a:r>
            <a:endParaRPr dirty="0">
              <a:latin typeface="李旭科书法 v1.4" charset="0"/>
              <a:ea typeface="李旭科书法 v1.4" charset="0"/>
            </a:endParaRPr>
          </a:p>
        </p:txBody>
      </p:sp>
      <p:sp>
        <p:nvSpPr>
          <p:cNvPr id="410" name="Shape 410"/>
          <p:cNvSpPr/>
          <p:nvPr/>
        </p:nvSpPr>
        <p:spPr>
          <a:xfrm>
            <a:off x="1634066" y="5225024"/>
            <a:ext cx="3217268" cy="958785"/>
          </a:xfrm>
          <a:prstGeom prst="rect">
            <a:avLst/>
          </a:prstGeom>
          <a:solidFill>
            <a:schemeClr val="accent5"/>
          </a:solidFill>
          <a:ln w="12700">
            <a:solidFill>
              <a:schemeClr val="accent5"/>
            </a:solidFill>
            <a:miter lim="400000"/>
          </a:ln>
          <a:effectLst>
            <a:outerShdw blurRad="50800" dist="25400" dir="5400000" rotWithShape="0">
              <a:srgbClr val="000000">
                <a:alpha val="25000"/>
              </a:srgbClr>
            </a:outerShdw>
          </a:effectLst>
        </p:spPr>
        <p:txBody>
          <a:bodyPr lIns="50800" tIns="50800" rIns="50800" bIns="50800" anchor="ctr"/>
          <a:lstStyle>
            <a:lvl1pPr>
              <a:lnSpc>
                <a:spcPct val="100000"/>
              </a:lnSpc>
              <a:defRPr sz="3600" b="0">
                <a:solidFill>
                  <a:srgbClr val="FFFFFF"/>
                </a:solidFill>
                <a:latin typeface="Papyrus"/>
                <a:ea typeface="Papyrus"/>
                <a:cs typeface="Papyrus"/>
                <a:sym typeface="Papyrus"/>
              </a:defRPr>
            </a:lvl1pPr>
          </a:lstStyle>
          <a:p>
            <a:r>
              <a:rPr>
                <a:latin typeface="李旭科书法 v1.4" charset="0"/>
                <a:ea typeface="李旭科书法 v1.4" charset="0"/>
              </a:rPr>
              <a:t>官方</a:t>
            </a:r>
            <a:r>
              <a:rPr lang="zh-CN">
                <a:latin typeface="李旭科书法 v1.4" charset="0"/>
                <a:ea typeface="宋体" pitchFamily="2" charset="-122"/>
              </a:rPr>
              <a:t>授</a:t>
            </a:r>
            <a:r>
              <a:rPr>
                <a:latin typeface="李旭科书法 v1.4" charset="0"/>
                <a:ea typeface="李旭科书法 v1.4" charset="0"/>
              </a:rPr>
              <a:t>权</a:t>
            </a:r>
          </a:p>
        </p:txBody>
      </p:sp>
      <p:sp>
        <p:nvSpPr>
          <p:cNvPr id="411" name="Shape 411"/>
          <p:cNvSpPr/>
          <p:nvPr/>
        </p:nvSpPr>
        <p:spPr>
          <a:xfrm>
            <a:off x="5325533" y="4212166"/>
            <a:ext cx="7015693" cy="3393440"/>
          </a:xfrm>
          <a:prstGeom prst="rect">
            <a:avLst/>
          </a:prstGeom>
          <a:ln w="12700">
            <a:miter lim="400000"/>
          </a:ln>
        </p:spPr>
        <p:txBody>
          <a:bodyPr lIns="50800" tIns="50800" rIns="50800" bIns="50800">
            <a:spAutoFit/>
          </a:bodyPr>
          <a:lstStyle/>
          <a:p>
            <a:pPr marL="342900" indent="-342900" algn="l">
              <a:buSzPct val="100000"/>
              <a:buFont typeface="Arial"/>
              <a:buChar char="•"/>
              <a:defRPr sz="3600"/>
            </a:pPr>
            <a:r>
              <a:rPr dirty="0" err="1">
                <a:latin typeface="仿宋" charset="-122"/>
                <a:ea typeface="仿宋" charset="-122"/>
              </a:rPr>
              <a:t>奖项和资质的使用权</a:t>
            </a:r>
            <a:r>
              <a:rPr dirty="0">
                <a:latin typeface="仿宋" charset="-122"/>
                <a:ea typeface="仿宋" charset="-122"/>
              </a:rPr>
              <a:t> </a:t>
            </a:r>
          </a:p>
          <a:p>
            <a:pPr marL="342900" indent="-342900" algn="l">
              <a:buSzPct val="100000"/>
              <a:buFont typeface="Arial"/>
              <a:buChar char="•"/>
              <a:defRPr sz="3600"/>
            </a:pPr>
            <a:r>
              <a:rPr dirty="0" err="1">
                <a:latin typeface="仿宋" charset="-122"/>
                <a:ea typeface="仿宋" charset="-122"/>
              </a:rPr>
              <a:t>商标使用权，</a:t>
            </a:r>
            <a:r>
              <a:rPr dirty="0" err="1">
                <a:solidFill>
                  <a:schemeClr val="bg1"/>
                </a:solidFill>
                <a:latin typeface="仿宋" charset="-122"/>
                <a:ea typeface="仿宋" charset="-122"/>
              </a:rPr>
              <a:t>已注册</a:t>
            </a:r>
            <a:r>
              <a:rPr lang="en-US" dirty="0" err="1">
                <a:solidFill>
                  <a:schemeClr val="bg1"/>
                </a:solidFill>
                <a:latin typeface="仿宋" charset="-122"/>
                <a:ea typeface="仿宋" charset="-122"/>
              </a:rPr>
              <a:t>“</a:t>
            </a:r>
            <a:r>
              <a:rPr dirty="0" err="1">
                <a:solidFill>
                  <a:schemeClr val="bg1"/>
                </a:solidFill>
                <a:latin typeface="仿宋" charset="-122"/>
                <a:ea typeface="仿宋" charset="-122"/>
              </a:rPr>
              <a:t>朱仙镇木版年画、朱仙镇、朱仙古镇</a:t>
            </a:r>
            <a:r>
              <a:rPr lang="en-US" dirty="0" err="1">
                <a:solidFill>
                  <a:schemeClr val="bg1"/>
                </a:solidFill>
                <a:latin typeface="仿宋" charset="-122"/>
                <a:ea typeface="仿宋" charset="-122"/>
              </a:rPr>
              <a:t>”</a:t>
            </a:r>
          </a:p>
          <a:p>
            <a:pPr marL="342900" indent="-342900" algn="l">
              <a:buSzPct val="100000"/>
              <a:buFont typeface="Arial"/>
              <a:buChar char="•"/>
              <a:defRPr sz="3600"/>
            </a:pPr>
            <a:r>
              <a:rPr dirty="0" err="1">
                <a:latin typeface="仿宋" charset="-122"/>
                <a:ea typeface="仿宋" charset="-122"/>
              </a:rPr>
              <a:t>享受对年画的专利申请</a:t>
            </a:r>
            <a:endParaRPr dirty="0">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nvSpPr>
        <p:spPr>
          <a:xfrm>
            <a:off x="9710420" y="2949575"/>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9pPr>
          </a:lstStyle>
          <a:p>
            <a:pPr marL="0" indent="0" algn="just">
              <a:lnSpc>
                <a:spcPct val="19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sz="1800" dirty="0">
                <a:solidFill>
                  <a:schemeClr val="accent6">
                    <a:lumMod val="50000"/>
                  </a:schemeClr>
                </a:solidFill>
                <a:latin typeface="仿宋" charset="-122"/>
                <a:ea typeface="仿宋" charset="-122"/>
                <a:sym typeface="+mn-ea"/>
              </a:rPr>
              <a:t>—— </a:t>
            </a:r>
            <a:r>
              <a:rPr sz="1800" dirty="0" err="1">
                <a:solidFill>
                  <a:schemeClr val="accent6">
                    <a:lumMod val="50000"/>
                  </a:schemeClr>
                </a:solidFill>
                <a:latin typeface="仿宋" charset="-122"/>
                <a:ea typeface="仿宋" charset="-122"/>
                <a:sym typeface="+mn-ea"/>
              </a:rPr>
              <a:t>中国年画权威人士、中国艺术研究院研究员、民间美术收藏家、中国民间美术学会副会长、中国木版年画出版研究会理事长</a:t>
            </a:r>
          </a:p>
          <a:p>
            <a:pPr marL="0" indent="0" algn="r">
              <a:lnSpc>
                <a:spcPct val="13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sz="2800" dirty="0" err="1">
                <a:latin typeface="李旭科书法" panose="02000603000000000000" charset="-122"/>
                <a:ea typeface="李旭科书法" panose="02000603000000000000" charset="-122"/>
                <a:sym typeface="+mn-ea"/>
              </a:rPr>
              <a:t>王树村</a:t>
            </a:r>
            <a:r>
              <a:rPr dirty="0" err="1">
                <a:solidFill>
                  <a:schemeClr val="accent6">
                    <a:lumMod val="50000"/>
                  </a:schemeClr>
                </a:solidFill>
                <a:latin typeface="仿宋" charset="-122"/>
                <a:ea typeface="仿宋" charset="-122"/>
                <a:sym typeface="+mn-ea"/>
              </a:rPr>
              <a:t>教授评价</a:t>
            </a:r>
          </a:p>
          <a:p>
            <a:pPr marL="0" indent="0" algn="just">
              <a:lnSpc>
                <a:spcPct val="17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endParaRPr lang="en-US" sz="2800" dirty="0" err="1" smtClean="0">
              <a:solidFill>
                <a:schemeClr val="accent6">
                  <a:lumMod val="50000"/>
                </a:schemeClr>
              </a:solidFill>
              <a:latin typeface="仿宋" charset="-122"/>
              <a:ea typeface="仿宋" charset="-122"/>
              <a:sym typeface="+mn-ea"/>
            </a:endParaRPr>
          </a:p>
        </p:txBody>
      </p:sp>
      <p:cxnSp>
        <p:nvCxnSpPr>
          <p:cNvPr id="6" name="直接连接符 5"/>
          <p:cNvCxnSpPr/>
          <p:nvPr/>
        </p:nvCxnSpPr>
        <p:spPr>
          <a:xfrm>
            <a:off x="10789174"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1" name="直接连接符 10"/>
          <p:cNvCxnSpPr/>
          <p:nvPr/>
        </p:nvCxnSpPr>
        <p:spPr>
          <a:xfrm>
            <a:off x="10273554" y="292544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3" name="直接连接符 12"/>
          <p:cNvCxnSpPr/>
          <p:nvPr/>
        </p:nvCxnSpPr>
        <p:spPr>
          <a:xfrm>
            <a:off x="11289543" y="291084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7" name="直接连接符 6"/>
          <p:cNvCxnSpPr/>
          <p:nvPr/>
        </p:nvCxnSpPr>
        <p:spPr>
          <a:xfrm>
            <a:off x="9739519" y="29146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a:off x="8320405" y="2917825"/>
            <a:ext cx="2978785" cy="63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a:off x="8340725" y="8849995"/>
            <a:ext cx="2978150" cy="3175"/>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pic>
        <p:nvPicPr>
          <p:cNvPr id="12" name="图片 11" descr="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500" y="-151765"/>
            <a:ext cx="6337935" cy="10057765"/>
          </a:xfrm>
          <a:prstGeom prst="rect">
            <a:avLst/>
          </a:prstGeom>
        </p:spPr>
      </p:pic>
      <p:cxnSp>
        <p:nvCxnSpPr>
          <p:cNvPr id="14" name="直接连接符 13"/>
          <p:cNvCxnSpPr/>
          <p:nvPr/>
        </p:nvCxnSpPr>
        <p:spPr>
          <a:xfrm>
            <a:off x="9174993" y="292862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6" name="Shape 134"/>
          <p:cNvSpPr>
            <a:spLocks noGrp="1"/>
          </p:cNvSpPr>
          <p:nvPr/>
        </p:nvSpPr>
        <p:spPr>
          <a:xfrm>
            <a:off x="7686040" y="2957830"/>
            <a:ext cx="128905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9pPr>
          </a:lstStyle>
          <a:p>
            <a:pPr algn="just">
              <a:lnSpc>
                <a:spcPct val="140000"/>
              </a:lnSpc>
              <a:defRPr sz="2800">
                <a:latin typeface="微软雅黑 Light" charset="-122"/>
                <a:ea typeface="微软雅黑 Light" charset="-122"/>
                <a:cs typeface="微软雅黑 Light" charset="-122"/>
                <a:sym typeface="微软雅黑 Light" charset="-122"/>
              </a:defRPr>
            </a:pPr>
            <a:r>
              <a:rPr sz="2400" dirty="0">
                <a:latin typeface="仿宋" charset="-122"/>
                <a:ea typeface="仿宋" charset="-122"/>
                <a:sym typeface="+mn-ea"/>
              </a:rPr>
              <a:t>“</a:t>
            </a:r>
            <a:r>
              <a:rPr sz="2400" dirty="0" err="1">
                <a:latin typeface="仿宋" charset="-122"/>
                <a:ea typeface="仿宋" charset="-122"/>
                <a:sym typeface="+mn-ea"/>
              </a:rPr>
              <a:t>朱仙镇年画不愧为中国年画的鼻祖</a:t>
            </a:r>
            <a:r>
              <a:rPr sz="2400" dirty="0">
                <a:latin typeface="仿宋" charset="-122"/>
                <a:ea typeface="仿宋" charset="-122"/>
                <a:sym typeface="+mn-ea"/>
              </a:rPr>
              <a:t>。</a:t>
            </a:r>
            <a:r>
              <a:rPr lang="en-US" sz="2400" dirty="0">
                <a:latin typeface="仿宋" charset="-122"/>
                <a:ea typeface="仿宋" charset="-122"/>
                <a:sym typeface="+mn-ea"/>
              </a:rPr>
              <a:t>”</a:t>
            </a:r>
            <a:endParaRPr lang="en-US" sz="2400" dirty="0" smtClean="0">
              <a:solidFill>
                <a:schemeClr val="accent6">
                  <a:lumMod val="50000"/>
                </a:schemeClr>
              </a:solidFill>
              <a:latin typeface="仿宋" charset="-122"/>
              <a:ea typeface="仿宋" charset="-122"/>
              <a:sym typeface="+mn-ea"/>
            </a:endParaRPr>
          </a:p>
        </p:txBody>
      </p:sp>
      <p:sp>
        <p:nvSpPr>
          <p:cNvPr id="19" name="文本框 18"/>
          <p:cNvSpPr txBox="1"/>
          <p:nvPr/>
        </p:nvSpPr>
        <p:spPr>
          <a:xfrm>
            <a:off x="12385040" y="16891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cxnSp>
        <p:nvCxnSpPr>
          <p:cNvPr id="20" name="直接连接符 19"/>
          <p:cNvCxnSpPr/>
          <p:nvPr/>
        </p:nvCxnSpPr>
        <p:spPr>
          <a:xfrm>
            <a:off x="8954659" y="292735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21" name="直接连接符 20"/>
          <p:cNvCxnSpPr/>
          <p:nvPr/>
        </p:nvCxnSpPr>
        <p:spPr>
          <a:xfrm>
            <a:off x="8320294" y="292862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2" name="文本框 1"/>
          <p:cNvSpPr txBox="1"/>
          <p:nvPr/>
        </p:nvSpPr>
        <p:spPr>
          <a:xfrm>
            <a:off x="-417830" y="26797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12492990" y="267970"/>
            <a:ext cx="1120775" cy="1057275"/>
          </a:xfrm>
          <a:prstGeom prst="rect">
            <a:avLst/>
          </a:prstGeom>
          <a:ln w="12700">
            <a:miter lim="400000"/>
            <a:headEnd/>
            <a:tailEnd/>
          </a:ln>
        </p:spPr>
      </p:pic>
      <p:pic>
        <p:nvPicPr>
          <p:cNvPr id="5"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558800" y="267970"/>
            <a:ext cx="1120775" cy="1057275"/>
          </a:xfrm>
          <a:prstGeom prst="rect">
            <a:avLst/>
          </a:prstGeom>
          <a:ln w="12700">
            <a:miter lim="400000"/>
            <a:headEnd/>
            <a:tailEnd/>
          </a:ln>
        </p:spPr>
      </p:pic>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Shape 416"/>
          <p:cNvSpPr>
            <a:spLocks noGrp="1"/>
          </p:cNvSpPr>
          <p:nvPr>
            <p:ph type="title"/>
          </p:nvPr>
        </p:nvSpPr>
        <p:spPr>
          <a:xfrm>
            <a:off x="1270000" y="1322848"/>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李旭科书法 v1.4" charset="0"/>
                <a:ea typeface="李旭科书法 v1.4" charset="0"/>
              </a:rPr>
              <a:t>朱仙镇木版年画市场的垄断地位</a:t>
            </a:r>
            <a:endParaRPr dirty="0">
              <a:latin typeface="李旭科书法 v1.4" charset="0"/>
              <a:ea typeface="李旭科书法 v1.4" charset="0"/>
            </a:endParaRPr>
          </a:p>
        </p:txBody>
      </p:sp>
      <p:sp>
        <p:nvSpPr>
          <p:cNvPr id="417" name="Shape 417"/>
          <p:cNvSpPr/>
          <p:nvPr/>
        </p:nvSpPr>
        <p:spPr>
          <a:xfrm>
            <a:off x="1634066" y="4933559"/>
            <a:ext cx="3217268" cy="958785"/>
          </a:xfrm>
          <a:prstGeom prst="rect">
            <a:avLst/>
          </a:prstGeom>
          <a:solidFill>
            <a:schemeClr val="accent5"/>
          </a:solidFill>
          <a:ln w="12700">
            <a:solidFill>
              <a:schemeClr val="accent5"/>
            </a:solidFill>
            <a:miter lim="400000"/>
          </a:ln>
          <a:effectLst>
            <a:outerShdw blurRad="50800" dist="25400" dir="5400000" rotWithShape="0">
              <a:srgbClr val="000000">
                <a:alpha val="25000"/>
              </a:srgbClr>
            </a:outerShdw>
          </a:effectLst>
        </p:spPr>
        <p:txBody>
          <a:bodyPr lIns="50800" tIns="50800" rIns="50800" bIns="50800" anchor="ctr"/>
          <a:lstStyle>
            <a:lvl1pPr>
              <a:lnSpc>
                <a:spcPct val="100000"/>
              </a:lnSpc>
              <a:defRPr sz="3600" b="0">
                <a:solidFill>
                  <a:srgbClr val="FFFFFF"/>
                </a:solidFill>
                <a:latin typeface="Papyrus"/>
                <a:ea typeface="Papyrus"/>
                <a:cs typeface="Papyrus"/>
                <a:sym typeface="Papyrus"/>
              </a:defRPr>
            </a:lvl1pPr>
          </a:lstStyle>
          <a:p>
            <a:r>
              <a:rPr>
                <a:latin typeface="李旭科书法 v1.4" charset="0"/>
                <a:ea typeface="李旭科书法 v1.4" charset="0"/>
              </a:rPr>
              <a:t>国家认证</a:t>
            </a:r>
          </a:p>
        </p:txBody>
      </p:sp>
      <p:sp>
        <p:nvSpPr>
          <p:cNvPr id="418" name="Shape 418"/>
          <p:cNvSpPr/>
          <p:nvPr/>
        </p:nvSpPr>
        <p:spPr>
          <a:xfrm>
            <a:off x="5731933" y="4161366"/>
            <a:ext cx="6424680" cy="2440940"/>
          </a:xfrm>
          <a:prstGeom prst="rect">
            <a:avLst/>
          </a:prstGeom>
          <a:ln w="12700">
            <a:miter lim="400000"/>
          </a:ln>
        </p:spPr>
        <p:txBody>
          <a:bodyPr lIns="50800" tIns="50800" rIns="50800" bIns="50800">
            <a:spAutoFit/>
          </a:bodyPr>
          <a:lstStyle/>
          <a:p>
            <a:pPr marL="342900" indent="-342900" algn="l">
              <a:lnSpc>
                <a:spcPct val="160000"/>
              </a:lnSpc>
              <a:buSzPct val="100000"/>
              <a:buFont typeface="Arial"/>
              <a:buChar char="•"/>
              <a:defRPr sz="3600"/>
            </a:pPr>
            <a:r>
              <a:rPr sz="3200" dirty="0" err="1">
                <a:latin typeface="仿宋" charset="-122"/>
                <a:ea typeface="仿宋" charset="-122"/>
              </a:rPr>
              <a:t>年画相关资质认证</a:t>
            </a:r>
            <a:r>
              <a:rPr sz="3200" dirty="0">
                <a:latin typeface="仿宋" charset="-122"/>
                <a:ea typeface="仿宋" charset="-122"/>
              </a:rPr>
              <a:t> </a:t>
            </a:r>
          </a:p>
          <a:p>
            <a:pPr marL="342900" indent="-342900" algn="l">
              <a:lnSpc>
                <a:spcPct val="160000"/>
              </a:lnSpc>
              <a:buSzPct val="100000"/>
              <a:buFont typeface="Arial"/>
              <a:buChar char="•"/>
              <a:defRPr sz="3600"/>
            </a:pPr>
            <a:r>
              <a:rPr sz="3200" dirty="0" err="1">
                <a:latin typeface="仿宋" charset="-122"/>
                <a:ea typeface="仿宋" charset="-122"/>
              </a:rPr>
              <a:t>世界非物质文化遗产认证</a:t>
            </a:r>
            <a:r>
              <a:rPr sz="3200" dirty="0">
                <a:latin typeface="仿宋" charset="-122"/>
                <a:ea typeface="仿宋" charset="-122"/>
              </a:rPr>
              <a:t> </a:t>
            </a:r>
          </a:p>
          <a:p>
            <a:pPr marL="342900" indent="-342900" algn="l">
              <a:lnSpc>
                <a:spcPct val="160000"/>
              </a:lnSpc>
              <a:buSzPct val="100000"/>
              <a:buFont typeface="Arial"/>
              <a:buChar char="•"/>
              <a:defRPr sz="3600"/>
            </a:pPr>
            <a:r>
              <a:rPr sz="3200" dirty="0" err="1">
                <a:latin typeface="仿宋" charset="-122"/>
                <a:ea typeface="仿宋" charset="-122"/>
              </a:rPr>
              <a:t>生态原产地认证</a:t>
            </a:r>
            <a:r>
              <a:rPr sz="3200" dirty="0">
                <a:latin typeface="仿宋" charset="-122"/>
                <a:ea typeface="仿宋" charset="-122"/>
              </a:rPr>
              <a:t> </a:t>
            </a: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Shape 423"/>
          <p:cNvSpPr>
            <a:spLocks noGrp="1"/>
          </p:cNvSpPr>
          <p:nvPr>
            <p:ph type="title"/>
          </p:nvPr>
        </p:nvSpPr>
        <p:spPr>
          <a:xfrm>
            <a:off x="1270000" y="1322848"/>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李旭科书法 v1.4" charset="0"/>
                <a:ea typeface="李旭科书法 v1.4" charset="0"/>
              </a:rPr>
              <a:t>公司的发展</a:t>
            </a:r>
            <a:endParaRPr dirty="0">
              <a:latin typeface="李旭科书法 v1.4" charset="0"/>
              <a:ea typeface="李旭科书法 v1.4" charset="0"/>
            </a:endParaRPr>
          </a:p>
        </p:txBody>
      </p:sp>
      <p:sp>
        <p:nvSpPr>
          <p:cNvPr id="424" name="Shape 424"/>
          <p:cNvSpPr/>
          <p:nvPr/>
        </p:nvSpPr>
        <p:spPr>
          <a:xfrm>
            <a:off x="8810889" y="5063069"/>
            <a:ext cx="3270597" cy="3149600"/>
          </a:xfrm>
          <a:prstGeom prst="rect">
            <a:avLst/>
          </a:prstGeom>
          <a:ln w="12700">
            <a:miter lim="400000"/>
          </a:ln>
        </p:spPr>
        <p:txBody>
          <a:bodyPr lIns="50800" tIns="50800" rIns="50800" bIns="50800">
            <a:spAutoFit/>
          </a:bodyPr>
          <a:lstStyle/>
          <a:p>
            <a:pPr marL="342900" indent="-342900" algn="l">
              <a:lnSpc>
                <a:spcPct val="200000"/>
              </a:lnSpc>
              <a:buSzPct val="100000"/>
              <a:buFont typeface="Arial"/>
              <a:buChar char="•"/>
              <a:defRPr sz="2000"/>
            </a:pPr>
            <a:r>
              <a:rPr dirty="0" err="1">
                <a:latin typeface="仿宋" charset="-122"/>
                <a:ea typeface="仿宋" charset="-122"/>
              </a:rPr>
              <a:t>研究所</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博物馆</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创作设计室</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培训中心</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奖学金等</a:t>
            </a:r>
            <a:endParaRPr dirty="0">
              <a:latin typeface="仿宋" charset="-122"/>
              <a:ea typeface="仿宋" charset="-122"/>
            </a:endParaRPr>
          </a:p>
        </p:txBody>
      </p:sp>
      <p:sp>
        <p:nvSpPr>
          <p:cNvPr id="425" name="Shape 425"/>
          <p:cNvSpPr/>
          <p:nvPr/>
        </p:nvSpPr>
        <p:spPr>
          <a:xfrm>
            <a:off x="1532466" y="3852333"/>
            <a:ext cx="2858295" cy="958785"/>
          </a:xfrm>
          <a:prstGeom prst="rect">
            <a:avLst/>
          </a:prstGeom>
          <a:ln w="12700">
            <a:solidFill>
              <a:schemeClr val="accent5"/>
            </a:solidFill>
            <a:miter lim="400000"/>
          </a:ln>
          <a:effectLst>
            <a:outerShdw blurRad="50800" dist="25400" dir="5400000" rotWithShape="0">
              <a:srgbClr val="000000">
                <a:alpha val="25000"/>
              </a:srgbClr>
            </a:outerShdw>
          </a:effectLst>
        </p:spPr>
        <p:txBody>
          <a:bodyPr lIns="50800" tIns="50800" rIns="50800" bIns="50800" anchor="ctr"/>
          <a:lstStyle>
            <a:lvl1pPr>
              <a:lnSpc>
                <a:spcPct val="100000"/>
              </a:lnSpc>
              <a:defRPr sz="3600" b="0">
                <a:latin typeface="Papyrus"/>
                <a:ea typeface="Papyrus"/>
                <a:cs typeface="Papyrus"/>
                <a:sym typeface="Papyrus"/>
              </a:defRPr>
            </a:lvl1pPr>
          </a:lstStyle>
          <a:p>
            <a:r>
              <a:rPr>
                <a:latin typeface="李旭科书法" panose="02000603000000000000" charset="-122"/>
                <a:ea typeface="李旭科书法" panose="02000603000000000000" charset="-122"/>
              </a:rPr>
              <a:t>强强联手</a:t>
            </a:r>
          </a:p>
        </p:txBody>
      </p:sp>
      <p:sp>
        <p:nvSpPr>
          <p:cNvPr id="426" name="Shape 426"/>
          <p:cNvSpPr/>
          <p:nvPr/>
        </p:nvSpPr>
        <p:spPr>
          <a:xfrm>
            <a:off x="5174853" y="3852333"/>
            <a:ext cx="2858294" cy="958785"/>
          </a:xfrm>
          <a:prstGeom prst="rect">
            <a:avLst/>
          </a:prstGeom>
          <a:ln w="12700">
            <a:solidFill>
              <a:schemeClr val="accent5"/>
            </a:solidFill>
            <a:miter lim="400000"/>
          </a:ln>
          <a:effectLst>
            <a:outerShdw blurRad="50800" dist="25400" dir="5400000" rotWithShape="0">
              <a:srgbClr val="000000">
                <a:alpha val="25000"/>
              </a:srgbClr>
            </a:outerShdw>
          </a:effectLst>
        </p:spPr>
        <p:txBody>
          <a:bodyPr lIns="50800" tIns="50800" rIns="50800" bIns="50800" anchor="ctr"/>
          <a:lstStyle>
            <a:lvl1pPr>
              <a:lnSpc>
                <a:spcPct val="100000"/>
              </a:lnSpc>
              <a:defRPr sz="3600" b="0">
                <a:latin typeface="Papyrus"/>
                <a:ea typeface="Papyrus"/>
                <a:cs typeface="Papyrus"/>
                <a:sym typeface="Papyrus"/>
              </a:defRPr>
            </a:lvl1pPr>
          </a:lstStyle>
          <a:p>
            <a:r>
              <a:rPr>
                <a:latin typeface="李旭科书法" panose="02000603000000000000" charset="-122"/>
                <a:ea typeface="李旭科书法" panose="02000603000000000000" charset="-122"/>
              </a:rPr>
              <a:t>专家委员会</a:t>
            </a:r>
          </a:p>
        </p:txBody>
      </p:sp>
      <p:sp>
        <p:nvSpPr>
          <p:cNvPr id="427" name="Shape 427"/>
          <p:cNvSpPr/>
          <p:nvPr/>
        </p:nvSpPr>
        <p:spPr>
          <a:xfrm>
            <a:off x="8817239" y="3852333"/>
            <a:ext cx="2858295" cy="958785"/>
          </a:xfrm>
          <a:prstGeom prst="rect">
            <a:avLst/>
          </a:prstGeom>
          <a:ln w="12700">
            <a:solidFill>
              <a:schemeClr val="accent5"/>
            </a:solidFill>
            <a:miter lim="400000"/>
          </a:ln>
          <a:effectLst>
            <a:outerShdw blurRad="50800" dist="25400" dir="5400000" rotWithShape="0">
              <a:srgbClr val="000000">
                <a:alpha val="25000"/>
              </a:srgbClr>
            </a:outerShdw>
          </a:effectLst>
        </p:spPr>
        <p:txBody>
          <a:bodyPr lIns="50800" tIns="50800" rIns="50800" bIns="50800" anchor="ctr"/>
          <a:lstStyle>
            <a:lvl1pPr>
              <a:lnSpc>
                <a:spcPct val="100000"/>
              </a:lnSpc>
              <a:defRPr sz="3600" b="0">
                <a:latin typeface="Papyrus"/>
                <a:ea typeface="Papyrus"/>
                <a:cs typeface="Papyrus"/>
                <a:sym typeface="Papyrus"/>
              </a:defRPr>
            </a:lvl1pPr>
          </a:lstStyle>
          <a:p>
            <a:r>
              <a:rPr>
                <a:latin typeface="李旭科书法" panose="02000603000000000000" charset="-122"/>
                <a:ea typeface="李旭科书法" panose="02000603000000000000" charset="-122"/>
              </a:rPr>
              <a:t>传播中心</a:t>
            </a:r>
          </a:p>
        </p:txBody>
      </p:sp>
      <p:sp>
        <p:nvSpPr>
          <p:cNvPr id="428" name="Shape 428"/>
          <p:cNvSpPr/>
          <p:nvPr/>
        </p:nvSpPr>
        <p:spPr>
          <a:xfrm>
            <a:off x="1532412" y="5068119"/>
            <a:ext cx="3434771" cy="2540000"/>
          </a:xfrm>
          <a:prstGeom prst="rect">
            <a:avLst/>
          </a:prstGeom>
          <a:ln w="12700">
            <a:miter lim="400000"/>
          </a:ln>
        </p:spPr>
        <p:txBody>
          <a:bodyPr lIns="50800" tIns="50800" rIns="50800" bIns="50800">
            <a:spAutoFit/>
          </a:bodyPr>
          <a:lstStyle/>
          <a:p>
            <a:pPr marL="200660" indent="-200660" algn="l">
              <a:lnSpc>
                <a:spcPct val="200000"/>
              </a:lnSpc>
              <a:buSzPct val="100000"/>
              <a:buChar char="•"/>
              <a:defRPr sz="2000"/>
            </a:pPr>
            <a:r>
              <a:rPr dirty="0">
                <a:latin typeface="仿宋" charset="-122"/>
                <a:ea typeface="仿宋" charset="-122"/>
              </a:rPr>
              <a:t>  </a:t>
            </a:r>
            <a:r>
              <a:rPr dirty="0" err="1">
                <a:latin typeface="仿宋" charset="-122"/>
                <a:ea typeface="仿宋" charset="-122"/>
              </a:rPr>
              <a:t>政府合作</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文化中心／企业合作</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手艺人合作</a:t>
            </a:r>
            <a:r>
              <a:rPr dirty="0">
                <a:latin typeface="仿宋" charset="-122"/>
                <a:ea typeface="仿宋" charset="-122"/>
              </a:rPr>
              <a:t> </a:t>
            </a:r>
          </a:p>
          <a:p>
            <a:pPr marL="342900" indent="-342900" algn="l">
              <a:lnSpc>
                <a:spcPct val="200000"/>
              </a:lnSpc>
              <a:buSzPct val="100000"/>
              <a:buFont typeface="Arial"/>
              <a:buChar char="•"/>
              <a:defRPr sz="2000"/>
            </a:pPr>
            <a:r>
              <a:rPr dirty="0" err="1">
                <a:latin typeface="仿宋" charset="-122"/>
                <a:ea typeface="仿宋" charset="-122"/>
              </a:rPr>
              <a:t>院校及艺术培训机构合作</a:t>
            </a:r>
            <a:endParaRPr dirty="0">
              <a:latin typeface="仿宋" charset="-122"/>
              <a:ea typeface="仿宋" charset="-122"/>
            </a:endParaRPr>
          </a:p>
        </p:txBody>
      </p:sp>
      <p:sp>
        <p:nvSpPr>
          <p:cNvPr id="429" name="Shape 429"/>
          <p:cNvSpPr/>
          <p:nvPr/>
        </p:nvSpPr>
        <p:spPr>
          <a:xfrm>
            <a:off x="5184881" y="5068119"/>
            <a:ext cx="3393070" cy="2540000"/>
          </a:xfrm>
          <a:prstGeom prst="rect">
            <a:avLst/>
          </a:prstGeom>
          <a:ln w="12700">
            <a:miter lim="400000"/>
          </a:ln>
        </p:spPr>
        <p:txBody>
          <a:bodyPr lIns="50800" tIns="50800" rIns="50800" bIns="50800">
            <a:spAutoFit/>
          </a:bodyPr>
          <a:lstStyle/>
          <a:p>
            <a:pPr marL="342900" indent="-342900" algn="l">
              <a:lnSpc>
                <a:spcPct val="200000"/>
              </a:lnSpc>
              <a:buSzPct val="100000"/>
              <a:buFont typeface="Arial"/>
              <a:buChar char="•"/>
              <a:defRPr sz="2000"/>
            </a:pPr>
            <a:r>
              <a:rPr dirty="0" err="1">
                <a:latin typeface="仿宋" charset="-122"/>
                <a:ea typeface="仿宋" charset="-122"/>
              </a:rPr>
              <a:t>行业传人</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经营者</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手工专家</a:t>
            </a:r>
            <a:endParaRPr dirty="0">
              <a:latin typeface="仿宋" charset="-122"/>
              <a:ea typeface="仿宋" charset="-122"/>
            </a:endParaRPr>
          </a:p>
          <a:p>
            <a:pPr marL="342900" indent="-342900" algn="l">
              <a:lnSpc>
                <a:spcPct val="200000"/>
              </a:lnSpc>
              <a:buSzPct val="100000"/>
              <a:buFont typeface="Arial"/>
              <a:buChar char="•"/>
              <a:defRPr sz="2000"/>
            </a:pPr>
            <a:r>
              <a:rPr dirty="0" err="1">
                <a:latin typeface="仿宋" charset="-122"/>
                <a:ea typeface="仿宋" charset="-122"/>
              </a:rPr>
              <a:t>木版年画专业研究员</a:t>
            </a:r>
            <a:endParaRPr dirty="0">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Shape 434"/>
          <p:cNvSpPr>
            <a:spLocks noGrp="1"/>
          </p:cNvSpPr>
          <p:nvPr>
            <p:ph type="title"/>
          </p:nvPr>
        </p:nvSpPr>
        <p:spPr>
          <a:xfrm>
            <a:off x="3225800" y="1322705"/>
            <a:ext cx="8509000" cy="2108200"/>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pPr algn="l"/>
            <a:r>
              <a:rPr dirty="0" err="1">
                <a:latin typeface="李旭科书法 v1.4" charset="0"/>
                <a:ea typeface="李旭科书法 v1.4" charset="0"/>
              </a:rPr>
              <a:t>公司的产业布局</a:t>
            </a:r>
          </a:p>
        </p:txBody>
      </p:sp>
      <p:sp>
        <p:nvSpPr>
          <p:cNvPr id="435" name="Shape 435"/>
          <p:cNvSpPr/>
          <p:nvPr/>
        </p:nvSpPr>
        <p:spPr>
          <a:xfrm>
            <a:off x="3225800" y="3290446"/>
            <a:ext cx="8509000" cy="3759200"/>
          </a:xfrm>
          <a:prstGeom prst="rect">
            <a:avLst/>
          </a:prstGeom>
          <a:ln w="12700">
            <a:miter lim="400000"/>
          </a:ln>
        </p:spPr>
        <p:txBody>
          <a:bodyPr wrap="square" lIns="50800" tIns="50800" rIns="50800" bIns="50800">
            <a:spAutoFit/>
          </a:bodyPr>
          <a:lstStyle/>
          <a:p>
            <a:pPr marL="200660" indent="-200660" algn="l">
              <a:lnSpc>
                <a:spcPct val="200000"/>
              </a:lnSpc>
              <a:buSzPct val="100000"/>
              <a:buChar char="•"/>
              <a:defRPr sz="2000"/>
            </a:pPr>
            <a:r>
              <a:rPr dirty="0" err="1">
                <a:latin typeface="仿宋" charset="-122"/>
                <a:ea typeface="仿宋" charset="-122"/>
              </a:rPr>
              <a:t>动漫产品、游戏、影视、博物馆、研究所等</a:t>
            </a:r>
          </a:p>
          <a:p>
            <a:pPr marL="200660" indent="-200660" algn="l">
              <a:lnSpc>
                <a:spcPct val="200000"/>
              </a:lnSpc>
              <a:buSzPct val="100000"/>
              <a:buChar char="•"/>
              <a:defRPr sz="2000"/>
            </a:pPr>
            <a:r>
              <a:rPr lang="zh-CN" dirty="0">
                <a:latin typeface="仿宋" charset="-122"/>
                <a:ea typeface="仿宋" charset="-122"/>
              </a:rPr>
              <a:t>原有销售网络基础上增加</a:t>
            </a:r>
            <a:r>
              <a:rPr lang="en-US" altLang="zh-CN" dirty="0">
                <a:latin typeface="仿宋" charset="-122"/>
                <a:ea typeface="仿宋" charset="-122"/>
              </a:rPr>
              <a:t>200</a:t>
            </a:r>
            <a:r>
              <a:rPr lang="zh-CN" altLang="en-US" dirty="0">
                <a:latin typeface="仿宋" charset="-122"/>
                <a:ea typeface="仿宋" charset="-122"/>
              </a:rPr>
              <a:t>家文化艺术品聚集地授权服务中心</a:t>
            </a:r>
            <a:r>
              <a:rPr dirty="0">
                <a:latin typeface="仿宋" charset="-122"/>
                <a:ea typeface="仿宋" charset="-122"/>
              </a:rPr>
              <a:t> </a:t>
            </a:r>
          </a:p>
          <a:p>
            <a:pPr marL="200660" indent="-200660" algn="l">
              <a:lnSpc>
                <a:spcPct val="200000"/>
              </a:lnSpc>
              <a:buSzPct val="100000"/>
              <a:buChar char="•"/>
              <a:defRPr sz="2000"/>
            </a:pPr>
            <a:r>
              <a:rPr dirty="0" err="1">
                <a:latin typeface="仿宋" charset="-122"/>
                <a:ea typeface="仿宋" charset="-122"/>
              </a:rPr>
              <a:t>朱仙镇主题公园等</a:t>
            </a:r>
            <a:r>
              <a:rPr dirty="0">
                <a:latin typeface="仿宋" charset="-122"/>
                <a:ea typeface="仿宋" charset="-122"/>
              </a:rPr>
              <a:t> </a:t>
            </a:r>
          </a:p>
          <a:p>
            <a:pPr marL="200660" indent="-200660" algn="l">
              <a:lnSpc>
                <a:spcPct val="200000"/>
              </a:lnSpc>
              <a:buSzPct val="100000"/>
              <a:buChar char="•"/>
              <a:defRPr sz="2000"/>
            </a:pPr>
            <a:r>
              <a:rPr dirty="0" err="1">
                <a:latin typeface="仿宋" charset="-122"/>
                <a:ea typeface="仿宋" charset="-122"/>
              </a:rPr>
              <a:t>互联网＋文化产业</a:t>
            </a:r>
            <a:r>
              <a:rPr dirty="0">
                <a:latin typeface="仿宋" charset="-122"/>
                <a:ea typeface="仿宋" charset="-122"/>
              </a:rPr>
              <a:t> </a:t>
            </a:r>
          </a:p>
          <a:p>
            <a:pPr marL="200660" indent="-200660" algn="l">
              <a:lnSpc>
                <a:spcPct val="200000"/>
              </a:lnSpc>
              <a:buSzPct val="100000"/>
              <a:buChar char="•"/>
              <a:defRPr sz="2000"/>
            </a:pPr>
            <a:r>
              <a:rPr dirty="0" err="1">
                <a:latin typeface="仿宋" charset="-122"/>
                <a:ea typeface="仿宋" charset="-122"/>
              </a:rPr>
              <a:t>打造朱仙镇木版年画品牌</a:t>
            </a:r>
            <a:r>
              <a:rPr dirty="0">
                <a:latin typeface="仿宋" charset="-122"/>
                <a:ea typeface="仿宋" charset="-122"/>
              </a:rPr>
              <a:t> </a:t>
            </a:r>
          </a:p>
          <a:p>
            <a:pPr marL="200660" indent="-200660" algn="l">
              <a:lnSpc>
                <a:spcPct val="200000"/>
              </a:lnSpc>
              <a:buSzPct val="100000"/>
              <a:buChar char="•"/>
              <a:defRPr sz="2000"/>
            </a:pPr>
            <a:r>
              <a:rPr dirty="0" err="1">
                <a:latin typeface="仿宋" charset="-122"/>
                <a:ea typeface="仿宋" charset="-122"/>
              </a:rPr>
              <a:t>利用高校作为理论发展后盾、普及民间艺术</a:t>
            </a:r>
            <a:endParaRPr dirty="0">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p:cNvSpPr>
          <p:nvPr>
            <p:ph type="title"/>
          </p:nvPr>
        </p:nvSpPr>
        <p:spPr>
          <a:xfrm>
            <a:off x="1270000" y="1308795"/>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李旭科书法 v1.4" charset="0"/>
                <a:ea typeface="李旭科书法 v1.4" charset="0"/>
              </a:rPr>
              <a:t>公司组织架构</a:t>
            </a:r>
          </a:p>
        </p:txBody>
      </p:sp>
      <p:grpSp>
        <p:nvGrpSpPr>
          <p:cNvPr id="512" name="Group 512"/>
          <p:cNvGrpSpPr/>
          <p:nvPr/>
        </p:nvGrpSpPr>
        <p:grpSpPr>
          <a:xfrm>
            <a:off x="1595126" y="3405763"/>
            <a:ext cx="9872970" cy="5464206"/>
            <a:chOff x="0" y="0"/>
            <a:chExt cx="9872969" cy="5464204"/>
          </a:xfrm>
        </p:grpSpPr>
        <p:sp>
          <p:nvSpPr>
            <p:cNvPr id="441" name="Shape 441"/>
            <p:cNvSpPr/>
            <p:nvPr/>
          </p:nvSpPr>
          <p:spPr>
            <a:xfrm>
              <a:off x="4648262" y="0"/>
              <a:ext cx="627137" cy="627136"/>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2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2" name="Shape 442"/>
            <p:cNvSpPr/>
            <p:nvPr/>
          </p:nvSpPr>
          <p:spPr>
            <a:xfrm>
              <a:off x="4648262" y="737749"/>
              <a:ext cx="627137" cy="627137"/>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2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3" name="Shape 443"/>
            <p:cNvSpPr/>
            <p:nvPr/>
          </p:nvSpPr>
          <p:spPr>
            <a:xfrm>
              <a:off x="5693974" y="3115993"/>
              <a:ext cx="784419" cy="78441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4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4" name="Shape 444"/>
            <p:cNvSpPr/>
            <p:nvPr/>
          </p:nvSpPr>
          <p:spPr>
            <a:xfrm>
              <a:off x="5353653" y="4770848"/>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5" name="Shape 445"/>
            <p:cNvSpPr/>
            <p:nvPr/>
          </p:nvSpPr>
          <p:spPr>
            <a:xfrm>
              <a:off x="6118461" y="4770876"/>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6" name="Shape 446"/>
            <p:cNvSpPr/>
            <p:nvPr/>
          </p:nvSpPr>
          <p:spPr>
            <a:xfrm>
              <a:off x="6883268" y="4770905"/>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7" name="Shape 447"/>
            <p:cNvSpPr/>
            <p:nvPr/>
          </p:nvSpPr>
          <p:spPr>
            <a:xfrm>
              <a:off x="7648076" y="4770933"/>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8" name="Shape 448"/>
            <p:cNvSpPr/>
            <p:nvPr/>
          </p:nvSpPr>
          <p:spPr>
            <a:xfrm>
              <a:off x="8412883" y="4770961"/>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49" name="Shape 449"/>
            <p:cNvSpPr/>
            <p:nvPr/>
          </p:nvSpPr>
          <p:spPr>
            <a:xfrm>
              <a:off x="9177690" y="4770820"/>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0" name="Shape 450"/>
            <p:cNvSpPr/>
            <p:nvPr/>
          </p:nvSpPr>
          <p:spPr>
            <a:xfrm>
              <a:off x="0" y="4770820"/>
              <a:ext cx="693072"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1" name="Shape 451"/>
            <p:cNvSpPr/>
            <p:nvPr/>
          </p:nvSpPr>
          <p:spPr>
            <a:xfrm>
              <a:off x="764807" y="4770990"/>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2" name="Shape 452"/>
            <p:cNvSpPr/>
            <p:nvPr/>
          </p:nvSpPr>
          <p:spPr>
            <a:xfrm>
              <a:off x="1529615" y="4771018"/>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3" name="Shape 453"/>
            <p:cNvSpPr/>
            <p:nvPr/>
          </p:nvSpPr>
          <p:spPr>
            <a:xfrm>
              <a:off x="2294422" y="4771046"/>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4" name="Shape 454"/>
            <p:cNvSpPr/>
            <p:nvPr/>
          </p:nvSpPr>
          <p:spPr>
            <a:xfrm>
              <a:off x="3059230" y="4771074"/>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5" name="Shape 455"/>
            <p:cNvSpPr/>
            <p:nvPr/>
          </p:nvSpPr>
          <p:spPr>
            <a:xfrm>
              <a:off x="3824038" y="4771103"/>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6" name="Shape 456"/>
            <p:cNvSpPr/>
            <p:nvPr/>
          </p:nvSpPr>
          <p:spPr>
            <a:xfrm>
              <a:off x="4588845" y="4771131"/>
              <a:ext cx="693073" cy="693073"/>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1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7" name="Shape 457"/>
            <p:cNvSpPr/>
            <p:nvPr/>
          </p:nvSpPr>
          <p:spPr>
            <a:xfrm>
              <a:off x="7209779" y="3115993"/>
              <a:ext cx="784419" cy="78441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4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8" name="Shape 458"/>
            <p:cNvSpPr/>
            <p:nvPr/>
          </p:nvSpPr>
          <p:spPr>
            <a:xfrm>
              <a:off x="335785" y="3115993"/>
              <a:ext cx="784419" cy="78441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4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59" name="Shape 459"/>
            <p:cNvSpPr/>
            <p:nvPr/>
          </p:nvSpPr>
          <p:spPr>
            <a:xfrm>
              <a:off x="1872922" y="3115993"/>
              <a:ext cx="784419" cy="78441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4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60" name="Shape 460"/>
            <p:cNvSpPr/>
            <p:nvPr/>
          </p:nvSpPr>
          <p:spPr>
            <a:xfrm>
              <a:off x="4648262" y="2213246"/>
              <a:ext cx="627137" cy="627137"/>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2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61" name="Shape 461"/>
            <p:cNvSpPr/>
            <p:nvPr/>
          </p:nvSpPr>
          <p:spPr>
            <a:xfrm>
              <a:off x="4648262" y="1475498"/>
              <a:ext cx="627137" cy="627137"/>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2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62" name="Shape 462"/>
            <p:cNvSpPr/>
            <p:nvPr/>
          </p:nvSpPr>
          <p:spPr>
            <a:xfrm>
              <a:off x="6199335" y="396431"/>
              <a:ext cx="612199" cy="61219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36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63" name="Shape 463"/>
            <p:cNvSpPr/>
            <p:nvPr/>
          </p:nvSpPr>
          <p:spPr>
            <a:xfrm>
              <a:off x="3779700" y="3115993"/>
              <a:ext cx="784419" cy="78441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4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64" name="Shape 464"/>
            <p:cNvSpPr/>
            <p:nvPr/>
          </p:nvSpPr>
          <p:spPr>
            <a:xfrm>
              <a:off x="8739809" y="3115993"/>
              <a:ext cx="784419" cy="784419"/>
            </a:xfrm>
            <a:prstGeom prst="ellipse">
              <a:avLst/>
            </a:prstGeom>
            <a:noFill/>
            <a:ln w="25400" cap="flat">
              <a:solidFill>
                <a:srgbClr val="3E231A"/>
              </a:solidFill>
              <a:prstDash val="solid"/>
              <a:round/>
            </a:ln>
            <a:effectLst/>
          </p:spPr>
          <p:txBody>
            <a:bodyPr wrap="square" lIns="50800" tIns="50800" rIns="50800" bIns="50800" numCol="1" anchor="ctr">
              <a:noAutofit/>
            </a:bodyPr>
            <a:lstStyle/>
            <a:p>
              <a:pPr>
                <a:lnSpc>
                  <a:spcPct val="100000"/>
                </a:lnSpc>
                <a:defRPr sz="1400" b="0">
                  <a:solidFill>
                    <a:srgbClr val="24383E"/>
                  </a:solidFill>
                  <a:latin typeface="微软雅黑" charset="-122"/>
                  <a:ea typeface="微软雅黑" charset="-122"/>
                  <a:cs typeface="微软雅黑" charset="-122"/>
                  <a:sym typeface="微软雅黑" charset="-122"/>
                </a:defRPr>
              </a:pPr>
              <a:endParaRPr>
                <a:latin typeface="仿宋" charset="-122"/>
                <a:ea typeface="仿宋" charset="-122"/>
              </a:endParaRPr>
            </a:p>
          </p:txBody>
        </p:sp>
        <p:sp>
          <p:nvSpPr>
            <p:cNvPr id="465" name="Shape 465"/>
            <p:cNvSpPr/>
            <p:nvPr/>
          </p:nvSpPr>
          <p:spPr>
            <a:xfrm>
              <a:off x="4961829" y="627135"/>
              <a:ext cx="1" cy="104264"/>
            </a:xfrm>
            <a:prstGeom prst="line">
              <a:avLst/>
            </a:prstGeom>
            <a:noFill/>
            <a:ln w="12700" cap="flat">
              <a:solidFill>
                <a:srgbClr val="3E231A"/>
              </a:solidFill>
              <a:prstDash val="solid"/>
              <a:round/>
              <a:tailEnd type="oval" w="med" len="med"/>
            </a:ln>
            <a:effectLst/>
          </p:spPr>
          <p:txBody>
            <a:bodyPr wrap="square" lIns="45718" tIns="45718" rIns="45718" bIns="45718" numCol="1" anchor="t">
              <a:noAutofit/>
            </a:bodyPr>
            <a:lstStyle/>
            <a:p>
              <a:pPr>
                <a:lnSpc>
                  <a:spcPct val="100000"/>
                </a:lnSpc>
                <a:defRPr sz="3600" b="0">
                  <a:latin typeface="Papyrus"/>
                  <a:ea typeface="Papyrus"/>
                  <a:cs typeface="Papyrus"/>
                  <a:sym typeface="Papyrus"/>
                </a:defRPr>
              </a:pPr>
              <a:endParaRPr/>
            </a:p>
          </p:txBody>
        </p:sp>
        <p:sp>
          <p:nvSpPr>
            <p:cNvPr id="466" name="Shape 466"/>
            <p:cNvSpPr/>
            <p:nvPr/>
          </p:nvSpPr>
          <p:spPr>
            <a:xfrm>
              <a:off x="4961830" y="1364884"/>
              <a:ext cx="1" cy="101089"/>
            </a:xfrm>
            <a:prstGeom prst="line">
              <a:avLst/>
            </a:prstGeom>
            <a:noFill/>
            <a:ln w="19050" cap="flat">
              <a:solidFill>
                <a:srgbClr val="3E231A"/>
              </a:solidFill>
              <a:prstDash val="solid"/>
              <a:round/>
              <a:tailEnd type="oval" w="med" len="med"/>
            </a:ln>
            <a:effectLst/>
          </p:spPr>
          <p:txBody>
            <a:bodyPr wrap="square" lIns="45718" tIns="45718" rIns="45718" bIns="45718" numCol="1" anchor="t">
              <a:noAutofit/>
            </a:bodyPr>
            <a:lstStyle/>
            <a:p>
              <a:pPr>
                <a:lnSpc>
                  <a:spcPct val="100000"/>
                </a:lnSpc>
                <a:defRPr sz="3600" b="0">
                  <a:latin typeface="Papyrus"/>
                  <a:ea typeface="Papyrus"/>
                  <a:cs typeface="Papyrus"/>
                  <a:sym typeface="Papyrus"/>
                </a:defRPr>
              </a:pPr>
              <a:endParaRPr/>
            </a:p>
          </p:txBody>
        </p:sp>
        <p:sp>
          <p:nvSpPr>
            <p:cNvPr id="467" name="Shape 467"/>
            <p:cNvSpPr/>
            <p:nvPr/>
          </p:nvSpPr>
          <p:spPr>
            <a:xfrm>
              <a:off x="4961830" y="2102633"/>
              <a:ext cx="1" cy="101088"/>
            </a:xfrm>
            <a:prstGeom prst="line">
              <a:avLst/>
            </a:prstGeom>
            <a:noFill/>
            <a:ln w="19050" cap="flat">
              <a:solidFill>
                <a:srgbClr val="3E231A"/>
              </a:solidFill>
              <a:prstDash val="solid"/>
              <a:round/>
              <a:tailEnd type="oval" w="med" len="med"/>
            </a:ln>
            <a:effectLst/>
          </p:spPr>
          <p:txBody>
            <a:bodyPr wrap="square" lIns="45718" tIns="45718" rIns="45718" bIns="45718" numCol="1" anchor="t">
              <a:noAutofit/>
            </a:bodyPr>
            <a:lstStyle/>
            <a:p>
              <a:pPr>
                <a:lnSpc>
                  <a:spcPct val="100000"/>
                </a:lnSpc>
                <a:defRPr sz="3600" b="0">
                  <a:latin typeface="Papyrus"/>
                  <a:ea typeface="Papyrus"/>
                  <a:cs typeface="Papyrus"/>
                  <a:sym typeface="Papyrus"/>
                </a:defRPr>
              </a:pPr>
              <a:endParaRPr/>
            </a:p>
          </p:txBody>
        </p:sp>
        <p:sp>
          <p:nvSpPr>
            <p:cNvPr id="468" name="Shape 468"/>
            <p:cNvSpPr/>
            <p:nvPr/>
          </p:nvSpPr>
          <p:spPr>
            <a:xfrm rot="16200000" flipH="1">
              <a:off x="5386201" y="2416010"/>
              <a:ext cx="275612" cy="11243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tailEnd type="oval" w="med" len="me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69" name="Shape 469"/>
            <p:cNvSpPr/>
            <p:nvPr/>
          </p:nvSpPr>
          <p:spPr>
            <a:xfrm rot="16200000" flipH="1">
              <a:off x="6144103" y="1658107"/>
              <a:ext cx="275612" cy="26401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tailEnd type="oval" w="med" len="me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0" name="Shape 470"/>
            <p:cNvSpPr/>
            <p:nvPr/>
          </p:nvSpPr>
          <p:spPr>
            <a:xfrm rot="16200000" flipH="1">
              <a:off x="6909118" y="893092"/>
              <a:ext cx="275612" cy="41701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tailEnd type="oval" w="med" len="me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1" name="Shape 471"/>
            <p:cNvSpPr/>
            <p:nvPr/>
          </p:nvSpPr>
          <p:spPr>
            <a:xfrm rot="5400000">
              <a:off x="4429064" y="2583226"/>
              <a:ext cx="275612" cy="7899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tailEnd type="oval" w="med" len="me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2" name="Shape 472"/>
            <p:cNvSpPr/>
            <p:nvPr/>
          </p:nvSpPr>
          <p:spPr>
            <a:xfrm rot="5400000">
              <a:off x="3475676" y="1629838"/>
              <a:ext cx="275612" cy="26966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tailEnd type="oval" w="med" len="me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3" name="Shape 473"/>
            <p:cNvSpPr/>
            <p:nvPr/>
          </p:nvSpPr>
          <p:spPr>
            <a:xfrm rot="5400000">
              <a:off x="2707107" y="861269"/>
              <a:ext cx="275612" cy="42338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tailEnd type="oval" w="med" len="me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4" name="Shape 474"/>
            <p:cNvSpPr/>
            <p:nvPr/>
          </p:nvSpPr>
          <p:spPr>
            <a:xfrm rot="16200000" flipH="1">
              <a:off x="8892919" y="4139510"/>
              <a:ext cx="870409" cy="3922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6" y="0"/>
                  </a:lnTo>
                  <a:lnTo>
                    <a:pt x="4446"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5" name="Shape 475"/>
            <p:cNvSpPr/>
            <p:nvPr/>
          </p:nvSpPr>
          <p:spPr>
            <a:xfrm rot="5400000">
              <a:off x="8510445" y="4149387"/>
              <a:ext cx="870551" cy="3725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7" y="0"/>
                  </a:lnTo>
                  <a:lnTo>
                    <a:pt x="4447"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6" name="Shape 476"/>
            <p:cNvSpPr/>
            <p:nvPr/>
          </p:nvSpPr>
          <p:spPr>
            <a:xfrm rot="16200000" flipH="1">
              <a:off x="7363039" y="4139360"/>
              <a:ext cx="870523" cy="3926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7" y="0"/>
                  </a:lnTo>
                  <a:lnTo>
                    <a:pt x="4447"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7" name="Shape 477"/>
            <p:cNvSpPr/>
            <p:nvPr/>
          </p:nvSpPr>
          <p:spPr>
            <a:xfrm rot="5400000">
              <a:off x="6980651" y="4149565"/>
              <a:ext cx="870494" cy="3721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7" y="0"/>
                  </a:lnTo>
                  <a:lnTo>
                    <a:pt x="4447"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8" name="Shape 478"/>
            <p:cNvSpPr/>
            <p:nvPr/>
          </p:nvSpPr>
          <p:spPr>
            <a:xfrm rot="16200000" flipH="1">
              <a:off x="5840357" y="4146236"/>
              <a:ext cx="870466" cy="3788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7" y="0"/>
                  </a:lnTo>
                  <a:lnTo>
                    <a:pt x="4447"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79" name="Shape 479"/>
            <p:cNvSpPr/>
            <p:nvPr/>
          </p:nvSpPr>
          <p:spPr>
            <a:xfrm rot="5400000">
              <a:off x="5457969" y="4142632"/>
              <a:ext cx="870438" cy="3859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6" y="0"/>
                  </a:lnTo>
                  <a:lnTo>
                    <a:pt x="4446"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0" name="Shape 480"/>
            <p:cNvSpPr/>
            <p:nvPr/>
          </p:nvSpPr>
          <p:spPr>
            <a:xfrm rot="16200000" flipH="1">
              <a:off x="4118285" y="3954034"/>
              <a:ext cx="870721" cy="7634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9" y="0"/>
                  </a:lnTo>
                  <a:lnTo>
                    <a:pt x="4449"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1" name="Shape 481"/>
            <p:cNvSpPr/>
            <p:nvPr/>
          </p:nvSpPr>
          <p:spPr>
            <a:xfrm rot="5400000">
              <a:off x="3735897" y="4329406"/>
              <a:ext cx="870692"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2" name="Shape 482"/>
            <p:cNvSpPr/>
            <p:nvPr/>
          </p:nvSpPr>
          <p:spPr>
            <a:xfrm rot="5400000">
              <a:off x="3353507" y="3952671"/>
              <a:ext cx="870664" cy="7661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8" y="0"/>
                  </a:lnTo>
                  <a:lnTo>
                    <a:pt x="4448"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3" name="Shape 483"/>
            <p:cNvSpPr/>
            <p:nvPr/>
          </p:nvSpPr>
          <p:spPr>
            <a:xfrm rot="16200000" flipH="1">
              <a:off x="2017727" y="4147814"/>
              <a:ext cx="870636" cy="3758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8" y="0"/>
                  </a:lnTo>
                  <a:lnTo>
                    <a:pt x="4448"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4" name="Shape 484"/>
            <p:cNvSpPr/>
            <p:nvPr/>
          </p:nvSpPr>
          <p:spPr>
            <a:xfrm rot="5400000">
              <a:off x="1635338" y="4141224"/>
              <a:ext cx="870608" cy="3889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8" y="0"/>
                  </a:lnTo>
                  <a:lnTo>
                    <a:pt x="4448"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5" name="Shape 485"/>
            <p:cNvSpPr/>
            <p:nvPr/>
          </p:nvSpPr>
          <p:spPr>
            <a:xfrm rot="16200000" flipH="1">
              <a:off x="484380" y="4144025"/>
              <a:ext cx="870579" cy="3833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7" y="0"/>
                  </a:lnTo>
                  <a:lnTo>
                    <a:pt x="4447"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6" name="Shape 486"/>
            <p:cNvSpPr/>
            <p:nvPr/>
          </p:nvSpPr>
          <p:spPr>
            <a:xfrm rot="5400000">
              <a:off x="102062" y="4144886"/>
              <a:ext cx="870409" cy="3814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446" y="0"/>
                  </a:lnTo>
                  <a:lnTo>
                    <a:pt x="4446" y="2160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7" name="Shape 487"/>
            <p:cNvSpPr/>
            <p:nvPr/>
          </p:nvSpPr>
          <p:spPr>
            <a:xfrm rot="16200000">
              <a:off x="5562973" y="101388"/>
              <a:ext cx="35219" cy="12375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19050" cap="flat">
              <a:solidFill>
                <a:srgbClr val="3E231A"/>
              </a:solidFill>
              <a:prstDash val="solid"/>
              <a:round/>
            </a:ln>
            <a:effectLst/>
          </p:spPr>
          <p:txBody>
            <a:bodyPr wrap="square" lIns="50800" tIns="50800" rIns="50800" bIns="50800" numCol="1" anchor="ctr">
              <a:noAutofit/>
            </a:bodyPr>
            <a:lstStyle/>
            <a:p>
              <a:pPr>
                <a:lnSpc>
                  <a:spcPct val="100000"/>
                </a:lnSpc>
                <a:defRPr sz="3600" b="0">
                  <a:latin typeface="Papyrus"/>
                  <a:ea typeface="Papyrus"/>
                  <a:cs typeface="Papyrus"/>
                  <a:sym typeface="Papyrus"/>
                </a:defRPr>
              </a:pPr>
              <a:endParaRPr>
                <a:latin typeface="仿宋" charset="-122"/>
                <a:ea typeface="仿宋" charset="-122"/>
              </a:endParaRPr>
            </a:p>
          </p:txBody>
        </p:sp>
        <p:sp>
          <p:nvSpPr>
            <p:cNvPr id="488" name="Shape 488"/>
            <p:cNvSpPr/>
            <p:nvPr/>
          </p:nvSpPr>
          <p:spPr>
            <a:xfrm>
              <a:off x="4608502" y="55170"/>
              <a:ext cx="713741" cy="370841"/>
            </a:xfrm>
            <a:prstGeom prst="rect">
              <a:avLst/>
            </a:prstGeom>
            <a:noFill/>
            <a:ln w="12700" cap="flat">
              <a:noFill/>
              <a:miter lim="400000"/>
            </a:ln>
            <a:effectLst/>
          </p:spPr>
          <p:txBody>
            <a:bodyPr wrap="none" lIns="45719" tIns="45719" rIns="45719" bIns="45719" numCol="1" anchor="t">
              <a:spAutoFit/>
            </a:bodyPr>
            <a:lstStyle>
              <a:lvl1pPr>
                <a:defRPr sz="16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股东会</a:t>
              </a:r>
            </a:p>
          </p:txBody>
        </p:sp>
        <p:sp>
          <p:nvSpPr>
            <p:cNvPr id="489" name="Shape 489"/>
            <p:cNvSpPr/>
            <p:nvPr/>
          </p:nvSpPr>
          <p:spPr>
            <a:xfrm>
              <a:off x="4610316" y="786685"/>
              <a:ext cx="713741" cy="370841"/>
            </a:xfrm>
            <a:prstGeom prst="rect">
              <a:avLst/>
            </a:prstGeom>
            <a:noFill/>
            <a:ln w="12700" cap="flat">
              <a:noFill/>
              <a:miter lim="400000"/>
            </a:ln>
            <a:effectLst/>
          </p:spPr>
          <p:txBody>
            <a:bodyPr wrap="none" lIns="45719" tIns="45719" rIns="45719" bIns="45719" numCol="1" anchor="t">
              <a:spAutoFit/>
            </a:bodyPr>
            <a:lstStyle>
              <a:lvl1pPr>
                <a:defRPr sz="16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董事会</a:t>
              </a:r>
            </a:p>
          </p:txBody>
        </p:sp>
        <p:sp>
          <p:nvSpPr>
            <p:cNvPr id="490" name="Shape 490"/>
            <p:cNvSpPr/>
            <p:nvPr/>
          </p:nvSpPr>
          <p:spPr>
            <a:xfrm>
              <a:off x="4648807" y="1533949"/>
              <a:ext cx="626591" cy="332741"/>
            </a:xfrm>
            <a:prstGeom prst="rect">
              <a:avLst/>
            </a:prstGeom>
            <a:noFill/>
            <a:ln w="12700" cap="flat">
              <a:noFill/>
              <a:miter lim="400000"/>
            </a:ln>
            <a:effectLst/>
          </p:spPr>
          <p:txBody>
            <a:bodyPr wrap="square" lIns="45719" tIns="45719" rIns="45719" bIns="45719" numCol="1" anchor="t">
              <a:spAutoFit/>
            </a:bodyPr>
            <a:lstStyle>
              <a:lvl1pPr>
                <a:defRPr sz="16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CEO</a:t>
              </a:r>
            </a:p>
          </p:txBody>
        </p:sp>
        <p:sp>
          <p:nvSpPr>
            <p:cNvPr id="491" name="Shape 491"/>
            <p:cNvSpPr/>
            <p:nvPr/>
          </p:nvSpPr>
          <p:spPr>
            <a:xfrm>
              <a:off x="4553645" y="2312529"/>
              <a:ext cx="818568" cy="307341"/>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管理团队</a:t>
              </a:r>
            </a:p>
          </p:txBody>
        </p:sp>
        <p:sp>
          <p:nvSpPr>
            <p:cNvPr id="492" name="Shape 492"/>
            <p:cNvSpPr/>
            <p:nvPr/>
          </p:nvSpPr>
          <p:spPr>
            <a:xfrm>
              <a:off x="264630" y="3291337"/>
              <a:ext cx="897299" cy="345441"/>
            </a:xfrm>
            <a:prstGeom prst="rect">
              <a:avLst/>
            </a:prstGeom>
            <a:noFill/>
            <a:ln w="12700" cap="flat">
              <a:noFill/>
              <a:miter lim="400000"/>
            </a:ln>
            <a:effectLst/>
          </p:spPr>
          <p:txBody>
            <a:bodyPr wrap="square" lIns="45719" tIns="45719" rIns="45719" bIns="45719" numCol="1" anchor="t">
              <a:spAutoFit/>
            </a:bodyPr>
            <a:lstStyle>
              <a:lvl1pPr>
                <a:defRPr sz="14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运营中心</a:t>
              </a:r>
            </a:p>
          </p:txBody>
        </p:sp>
        <p:sp>
          <p:nvSpPr>
            <p:cNvPr id="493" name="Shape 493"/>
            <p:cNvSpPr/>
            <p:nvPr/>
          </p:nvSpPr>
          <p:spPr>
            <a:xfrm>
              <a:off x="1767269" y="3173862"/>
              <a:ext cx="988705" cy="593090"/>
            </a:xfrm>
            <a:prstGeom prst="rect">
              <a:avLst/>
            </a:prstGeom>
            <a:noFill/>
            <a:ln w="12700" cap="flat">
              <a:noFill/>
              <a:miter lim="400000"/>
            </a:ln>
            <a:effectLst/>
          </p:spPr>
          <p:txBody>
            <a:bodyPr wrap="square" lIns="45719" tIns="45719" rIns="45719" bIns="45719" numCol="1" anchor="t">
              <a:spAutoFit/>
            </a:bodyPr>
            <a:lstStyle>
              <a:lvl1pPr>
                <a:defRPr sz="11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电子</a:t>
              </a:r>
            </a:p>
            <a:p>
              <a:r>
                <a:rPr>
                  <a:latin typeface="仿宋" charset="-122"/>
                  <a:ea typeface="仿宋" charset="-122"/>
                </a:rPr>
                <a:t>交易中心</a:t>
              </a:r>
            </a:p>
          </p:txBody>
        </p:sp>
        <p:sp>
          <p:nvSpPr>
            <p:cNvPr id="494" name="Shape 494"/>
            <p:cNvSpPr/>
            <p:nvPr/>
          </p:nvSpPr>
          <p:spPr>
            <a:xfrm>
              <a:off x="3753417" y="3277895"/>
              <a:ext cx="818568" cy="345441"/>
            </a:xfrm>
            <a:prstGeom prst="rect">
              <a:avLst/>
            </a:prstGeom>
            <a:noFill/>
            <a:ln w="12700" cap="flat">
              <a:noFill/>
              <a:miter lim="400000"/>
            </a:ln>
            <a:effectLst/>
          </p:spPr>
          <p:txBody>
            <a:bodyPr wrap="square" lIns="45719" tIns="45719" rIns="45719" bIns="45719" numCol="1" anchor="t">
              <a:spAutoFit/>
            </a:bodyPr>
            <a:lstStyle>
              <a:lvl1pPr>
                <a:defRPr sz="14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技术中心</a:t>
              </a:r>
            </a:p>
          </p:txBody>
        </p:sp>
        <p:sp>
          <p:nvSpPr>
            <p:cNvPr id="495" name="Shape 495"/>
            <p:cNvSpPr/>
            <p:nvPr/>
          </p:nvSpPr>
          <p:spPr>
            <a:xfrm>
              <a:off x="5554344" y="3157219"/>
              <a:ext cx="1059180" cy="593090"/>
            </a:xfrm>
            <a:prstGeom prst="rect">
              <a:avLst/>
            </a:prstGeom>
            <a:noFill/>
            <a:ln w="12700" cap="flat">
              <a:noFill/>
              <a:miter lim="400000"/>
            </a:ln>
            <a:effectLst/>
          </p:spPr>
          <p:txBody>
            <a:bodyPr wrap="square" lIns="45719" tIns="45719" rIns="45719" bIns="45719" numCol="1" anchor="t">
              <a:spAutoFit/>
            </a:bodyPr>
            <a:lstStyle>
              <a:lvl1pPr>
                <a:defRPr sz="11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海外</a:t>
              </a:r>
            </a:p>
            <a:p>
              <a:r>
                <a:rPr>
                  <a:latin typeface="仿宋" charset="-122"/>
                  <a:ea typeface="仿宋" charset="-122"/>
                </a:rPr>
                <a:t>事业中心</a:t>
              </a:r>
            </a:p>
          </p:txBody>
        </p:sp>
        <p:sp>
          <p:nvSpPr>
            <p:cNvPr id="496" name="Shape 496"/>
            <p:cNvSpPr/>
            <p:nvPr/>
          </p:nvSpPr>
          <p:spPr>
            <a:xfrm>
              <a:off x="7194343" y="3281491"/>
              <a:ext cx="818568" cy="345441"/>
            </a:xfrm>
            <a:prstGeom prst="rect">
              <a:avLst/>
            </a:prstGeom>
            <a:noFill/>
            <a:ln w="12700" cap="flat">
              <a:noFill/>
              <a:miter lim="400000"/>
            </a:ln>
            <a:effectLst/>
          </p:spPr>
          <p:txBody>
            <a:bodyPr wrap="square" lIns="45719" tIns="45719" rIns="45719" bIns="45719" numCol="1" anchor="t">
              <a:spAutoFit/>
            </a:bodyPr>
            <a:lstStyle>
              <a:lvl1pPr>
                <a:defRPr sz="14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企划中心</a:t>
              </a:r>
            </a:p>
          </p:txBody>
        </p:sp>
        <p:sp>
          <p:nvSpPr>
            <p:cNvPr id="497" name="Shape 497"/>
            <p:cNvSpPr/>
            <p:nvPr/>
          </p:nvSpPr>
          <p:spPr>
            <a:xfrm>
              <a:off x="8722733" y="3286096"/>
              <a:ext cx="818568" cy="345441"/>
            </a:xfrm>
            <a:prstGeom prst="rect">
              <a:avLst/>
            </a:prstGeom>
            <a:noFill/>
            <a:ln w="12700" cap="flat">
              <a:noFill/>
              <a:miter lim="400000"/>
            </a:ln>
            <a:effectLst/>
          </p:spPr>
          <p:txBody>
            <a:bodyPr wrap="square" lIns="45719" tIns="45719" rIns="45719" bIns="45719" numCol="1" anchor="t">
              <a:spAutoFit/>
            </a:bodyPr>
            <a:lstStyle>
              <a:lvl1pPr>
                <a:defRPr sz="14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财务中心</a:t>
              </a:r>
            </a:p>
          </p:txBody>
        </p:sp>
        <p:sp>
          <p:nvSpPr>
            <p:cNvPr id="498" name="Shape 498"/>
            <p:cNvSpPr/>
            <p:nvPr/>
          </p:nvSpPr>
          <p:spPr>
            <a:xfrm>
              <a:off x="0" y="4919850"/>
              <a:ext cx="693072" cy="307341"/>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生产部</a:t>
              </a:r>
            </a:p>
          </p:txBody>
        </p:sp>
        <p:sp>
          <p:nvSpPr>
            <p:cNvPr id="499" name="Shape 499"/>
            <p:cNvSpPr/>
            <p:nvPr/>
          </p:nvSpPr>
          <p:spPr>
            <a:xfrm>
              <a:off x="773666" y="4899857"/>
              <a:ext cx="693073" cy="307341"/>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推广部</a:t>
              </a:r>
            </a:p>
          </p:txBody>
        </p:sp>
        <p:sp>
          <p:nvSpPr>
            <p:cNvPr id="500" name="Shape 500"/>
            <p:cNvSpPr/>
            <p:nvPr/>
          </p:nvSpPr>
          <p:spPr>
            <a:xfrm>
              <a:off x="1527834" y="4812226"/>
              <a:ext cx="693073"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数据</a:t>
              </a:r>
            </a:p>
            <a:p>
              <a:r>
                <a:rPr>
                  <a:latin typeface="仿宋" charset="-122"/>
                  <a:ea typeface="仿宋" charset="-122"/>
                </a:rPr>
                <a:t>中心</a:t>
              </a:r>
            </a:p>
          </p:txBody>
        </p:sp>
        <p:sp>
          <p:nvSpPr>
            <p:cNvPr id="501" name="Shape 501"/>
            <p:cNvSpPr/>
            <p:nvPr/>
          </p:nvSpPr>
          <p:spPr>
            <a:xfrm>
              <a:off x="2276221" y="4899855"/>
              <a:ext cx="693073" cy="307341"/>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销售部</a:t>
              </a:r>
            </a:p>
          </p:txBody>
        </p:sp>
        <p:sp>
          <p:nvSpPr>
            <p:cNvPr id="502" name="Shape 502"/>
            <p:cNvSpPr/>
            <p:nvPr/>
          </p:nvSpPr>
          <p:spPr>
            <a:xfrm>
              <a:off x="2914236" y="4786189"/>
              <a:ext cx="955043"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产品</a:t>
              </a:r>
            </a:p>
            <a:p>
              <a:r>
                <a:rPr>
                  <a:latin typeface="仿宋" charset="-122"/>
                  <a:ea typeface="仿宋" charset="-122"/>
                </a:rPr>
                <a:t>研发部</a:t>
              </a:r>
            </a:p>
          </p:txBody>
        </p:sp>
        <p:sp>
          <p:nvSpPr>
            <p:cNvPr id="503" name="Shape 503"/>
            <p:cNvSpPr/>
            <p:nvPr/>
          </p:nvSpPr>
          <p:spPr>
            <a:xfrm>
              <a:off x="3711595" y="4764319"/>
              <a:ext cx="917955"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影视</a:t>
              </a:r>
            </a:p>
            <a:p>
              <a:r>
                <a:rPr>
                  <a:latin typeface="仿宋" charset="-122"/>
                  <a:ea typeface="仿宋" charset="-122"/>
                </a:rPr>
                <a:t>动漫部</a:t>
              </a:r>
            </a:p>
          </p:txBody>
        </p:sp>
        <p:sp>
          <p:nvSpPr>
            <p:cNvPr id="504" name="Shape 504"/>
            <p:cNvSpPr/>
            <p:nvPr/>
          </p:nvSpPr>
          <p:spPr>
            <a:xfrm>
              <a:off x="4471788" y="4760228"/>
              <a:ext cx="937408"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游戏</a:t>
              </a:r>
            </a:p>
            <a:p>
              <a:r>
                <a:rPr>
                  <a:latin typeface="仿宋" charset="-122"/>
                  <a:ea typeface="仿宋" charset="-122"/>
                </a:rPr>
                <a:t>开发部</a:t>
              </a:r>
            </a:p>
          </p:txBody>
        </p:sp>
        <p:sp>
          <p:nvSpPr>
            <p:cNvPr id="505" name="Shape 505"/>
            <p:cNvSpPr/>
            <p:nvPr/>
          </p:nvSpPr>
          <p:spPr>
            <a:xfrm>
              <a:off x="5231367" y="4767308"/>
              <a:ext cx="931195"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海外</a:t>
              </a:r>
            </a:p>
            <a:p>
              <a:r>
                <a:rPr>
                  <a:latin typeface="仿宋" charset="-122"/>
                  <a:ea typeface="仿宋" charset="-122"/>
                </a:rPr>
                <a:t>市场部</a:t>
              </a:r>
            </a:p>
          </p:txBody>
        </p:sp>
        <p:sp>
          <p:nvSpPr>
            <p:cNvPr id="506" name="Shape 506"/>
            <p:cNvSpPr/>
            <p:nvPr/>
          </p:nvSpPr>
          <p:spPr>
            <a:xfrm>
              <a:off x="5912405" y="4801212"/>
              <a:ext cx="1107549" cy="547370"/>
            </a:xfrm>
            <a:prstGeom prst="rect">
              <a:avLst/>
            </a:prstGeom>
            <a:noFill/>
            <a:ln w="12700" cap="flat">
              <a:noFill/>
              <a:miter lim="400000"/>
            </a:ln>
            <a:effectLst/>
          </p:spPr>
          <p:txBody>
            <a:bodyPr wrap="square" lIns="45719" tIns="45719" rIns="45719" bIns="45719" numCol="1" anchor="t">
              <a:spAutoFit/>
            </a:bodyPr>
            <a:lstStyle>
              <a:lvl1pPr>
                <a:defRPr sz="10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海外</a:t>
              </a:r>
            </a:p>
            <a:p>
              <a:r>
                <a:rPr>
                  <a:latin typeface="仿宋" charset="-122"/>
                  <a:ea typeface="仿宋" charset="-122"/>
                </a:rPr>
                <a:t>结算中心</a:t>
              </a:r>
            </a:p>
          </p:txBody>
        </p:sp>
        <p:sp>
          <p:nvSpPr>
            <p:cNvPr id="507" name="Shape 507"/>
            <p:cNvSpPr/>
            <p:nvPr/>
          </p:nvSpPr>
          <p:spPr>
            <a:xfrm>
              <a:off x="6721117" y="4766480"/>
              <a:ext cx="1019998"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策划</a:t>
              </a:r>
            </a:p>
            <a:p>
              <a:r>
                <a:rPr>
                  <a:latin typeface="仿宋" charset="-122"/>
                  <a:ea typeface="仿宋" charset="-122"/>
                </a:rPr>
                <a:t>设计部</a:t>
              </a:r>
            </a:p>
          </p:txBody>
        </p:sp>
        <p:sp>
          <p:nvSpPr>
            <p:cNvPr id="508" name="Shape 508"/>
            <p:cNvSpPr/>
            <p:nvPr/>
          </p:nvSpPr>
          <p:spPr>
            <a:xfrm>
              <a:off x="7468163" y="4759194"/>
              <a:ext cx="1046061" cy="638810"/>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品牌</a:t>
              </a:r>
            </a:p>
            <a:p>
              <a:r>
                <a:rPr>
                  <a:latin typeface="仿宋" charset="-122"/>
                  <a:ea typeface="仿宋" charset="-122"/>
                </a:rPr>
                <a:t>管理部</a:t>
              </a:r>
            </a:p>
          </p:txBody>
        </p:sp>
        <p:sp>
          <p:nvSpPr>
            <p:cNvPr id="509" name="Shape 509"/>
            <p:cNvSpPr/>
            <p:nvPr/>
          </p:nvSpPr>
          <p:spPr>
            <a:xfrm>
              <a:off x="8405971" y="4912530"/>
              <a:ext cx="693073" cy="307341"/>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财务部</a:t>
              </a:r>
            </a:p>
          </p:txBody>
        </p:sp>
        <p:sp>
          <p:nvSpPr>
            <p:cNvPr id="510" name="Shape 510"/>
            <p:cNvSpPr/>
            <p:nvPr/>
          </p:nvSpPr>
          <p:spPr>
            <a:xfrm>
              <a:off x="9179896" y="4920882"/>
              <a:ext cx="693073" cy="307341"/>
            </a:xfrm>
            <a:prstGeom prst="rect">
              <a:avLst/>
            </a:prstGeom>
            <a:noFill/>
            <a:ln w="12700" cap="flat">
              <a:noFill/>
              <a:miter lim="400000"/>
            </a:ln>
            <a:effectLst/>
          </p:spPr>
          <p:txBody>
            <a:bodyPr wrap="square" lIns="45719" tIns="45719" rIns="45719" bIns="45719" numCol="1" anchor="t">
              <a:spAutoFit/>
            </a:bodyPr>
            <a:lstStyle>
              <a:lvl1pPr>
                <a:defRPr sz="12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审计部</a:t>
              </a:r>
            </a:p>
          </p:txBody>
        </p:sp>
        <p:sp>
          <p:nvSpPr>
            <p:cNvPr id="511" name="Shape 511"/>
            <p:cNvSpPr/>
            <p:nvPr/>
          </p:nvSpPr>
          <p:spPr>
            <a:xfrm>
              <a:off x="6133959" y="439329"/>
              <a:ext cx="713741" cy="370841"/>
            </a:xfrm>
            <a:prstGeom prst="rect">
              <a:avLst/>
            </a:prstGeom>
            <a:noFill/>
            <a:ln w="12700" cap="flat">
              <a:noFill/>
              <a:miter lim="400000"/>
            </a:ln>
            <a:effectLst/>
          </p:spPr>
          <p:txBody>
            <a:bodyPr wrap="none" lIns="45719" tIns="45719" rIns="45719" bIns="45719" numCol="1" anchor="t">
              <a:spAutoFit/>
            </a:bodyPr>
            <a:lstStyle>
              <a:lvl1pPr>
                <a:defRPr sz="1600">
                  <a:latin typeface="宋体" pitchFamily="2" charset="-122"/>
                  <a:ea typeface="宋体" pitchFamily="2" charset="-122"/>
                  <a:cs typeface="宋体" pitchFamily="2" charset="-122"/>
                  <a:sym typeface="宋体" pitchFamily="2" charset="-122"/>
                </a:defRPr>
              </a:lvl1pPr>
            </a:lstStyle>
            <a:p>
              <a:r>
                <a:rPr>
                  <a:latin typeface="仿宋" charset="-122"/>
                  <a:ea typeface="仿宋" charset="-122"/>
                </a:rPr>
                <a:t>监事会</a:t>
              </a:r>
            </a:p>
          </p:txBody>
        </p:sp>
      </p:gr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Shape 517"/>
          <p:cNvSpPr>
            <a:spLocks noGrp="1"/>
          </p:cNvSpPr>
          <p:nvPr>
            <p:ph type="title"/>
          </p:nvPr>
        </p:nvSpPr>
        <p:spPr>
          <a:xfrm>
            <a:off x="1270000" y="1322848"/>
            <a:ext cx="10464800" cy="2108201"/>
          </a:xfrm>
          <a:prstGeom prst="rect">
            <a:avLst/>
          </a:prstGeom>
        </p:spPr>
        <p:txBody>
          <a:bodyPr/>
          <a:lstStyle>
            <a:lvl1pPr>
              <a:defRPr sz="4000">
                <a:solidFill>
                  <a:srgbClr val="9F0E15"/>
                </a:solidFill>
                <a:latin typeface="微软雅黑 Light" charset="-122"/>
                <a:ea typeface="微软雅黑 Light" charset="-122"/>
                <a:cs typeface="微软雅黑 Light" charset="-122"/>
                <a:sym typeface="微软雅黑 Light" charset="-122"/>
              </a:defRPr>
            </a:lvl1pPr>
          </a:lstStyle>
          <a:p>
            <a:r>
              <a:rPr dirty="0" err="1">
                <a:latin typeface="李旭科书法 v1.4" charset="0"/>
                <a:ea typeface="李旭科书法 v1.4" charset="0"/>
              </a:rPr>
              <a:t>标准化成品展示</a:t>
            </a:r>
            <a:endParaRPr dirty="0">
              <a:latin typeface="李旭科书法 v1.4" charset="0"/>
              <a:ea typeface="李旭科书法 v1.4" charset="0"/>
            </a:endParaRPr>
          </a:p>
        </p:txBody>
      </p:sp>
      <p:pic>
        <p:nvPicPr>
          <p:cNvPr id="518" name="image24.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3433238" y="3052915"/>
            <a:ext cx="4759143" cy="5948517"/>
          </a:xfrm>
          <a:prstGeom prst="rect">
            <a:avLst/>
          </a:prstGeom>
          <a:ln w="12700">
            <a:miter lim="400000"/>
            <a:headEnd/>
            <a:tailEnd/>
          </a:ln>
        </p:spPr>
      </p:pic>
      <p:pic>
        <p:nvPicPr>
          <p:cNvPr id="519" name="image2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28561" y="5381717"/>
            <a:ext cx="1338314" cy="1893067"/>
          </a:xfrm>
          <a:prstGeom prst="rect">
            <a:avLst/>
          </a:prstGeom>
          <a:ln w="12700">
            <a:miter lim="400000"/>
            <a:headEnd/>
            <a:tailEnd/>
          </a:ln>
        </p:spPr>
      </p:pic>
      <p:pic>
        <p:nvPicPr>
          <p:cNvPr id="520" name="image2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21974" y="6604848"/>
            <a:ext cx="1784167" cy="2426080"/>
          </a:xfrm>
          <a:prstGeom prst="rect">
            <a:avLst/>
          </a:prstGeom>
          <a:ln w="12700">
            <a:miter lim="400000"/>
            <a:headEnd/>
            <a:tailEnd/>
          </a:ln>
        </p:spPr>
      </p:pic>
      <p:pic>
        <p:nvPicPr>
          <p:cNvPr id="521" name="image27.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05852" y="7242064"/>
            <a:ext cx="759821" cy="398294"/>
          </a:xfrm>
          <a:prstGeom prst="rect">
            <a:avLst/>
          </a:prstGeom>
          <a:ln w="12700">
            <a:miter lim="400000"/>
            <a:headEnd/>
            <a:tailEnd/>
          </a:ln>
        </p:spPr>
      </p:pic>
      <p:sp>
        <p:nvSpPr>
          <p:cNvPr id="522" name="Shape 522"/>
          <p:cNvSpPr/>
          <p:nvPr/>
        </p:nvSpPr>
        <p:spPr>
          <a:xfrm>
            <a:off x="7797721" y="7235428"/>
            <a:ext cx="759821" cy="398294"/>
          </a:xfrm>
          <a:prstGeom prst="rect">
            <a:avLst/>
          </a:prstGeom>
          <a:ln w="12700">
            <a:solidFill>
              <a:srgbClr val="FF0000"/>
            </a:solidFill>
            <a:miter lim="400000"/>
          </a:ln>
          <a:effectLst>
            <a:outerShdw blurRad="50800" dist="25400" dir="5400000" rotWithShape="0">
              <a:srgbClr val="000000">
                <a:alpha val="25000"/>
              </a:srgbClr>
            </a:outerShdw>
          </a:effectLst>
        </p:spPr>
        <p:txBody>
          <a:bodyPr lIns="50800" tIns="50800" rIns="50800" bIns="50800" anchor="ctr"/>
          <a:lstStyle/>
          <a:p>
            <a:pPr>
              <a:lnSpc>
                <a:spcPct val="100000"/>
              </a:lnSpc>
              <a:defRPr sz="3000" b="0">
                <a:solidFill>
                  <a:srgbClr val="FFFFFF"/>
                </a:solidFill>
                <a:effectLst>
                  <a:outerShdw blurRad="76200" dist="12700" dir="5400000" rotWithShape="0">
                    <a:srgbClr val="000000">
                      <a:alpha val="50000"/>
                    </a:srgbClr>
                  </a:outerShdw>
                </a:effectLst>
                <a:latin typeface="Papyrus"/>
                <a:ea typeface="Papyrus"/>
                <a:cs typeface="Papyrus"/>
                <a:sym typeface="Papyrus"/>
              </a:defRPr>
            </a:pPr>
            <a:endParaRPr/>
          </a:p>
        </p:txBody>
      </p:sp>
      <p:sp>
        <p:nvSpPr>
          <p:cNvPr id="523" name="Shape 523"/>
          <p:cNvSpPr/>
          <p:nvPr/>
        </p:nvSpPr>
        <p:spPr>
          <a:xfrm>
            <a:off x="3433238" y="3023419"/>
            <a:ext cx="4759143" cy="6007509"/>
          </a:xfrm>
          <a:prstGeom prst="rect">
            <a:avLst/>
          </a:prstGeom>
          <a:ln w="12700">
            <a:solidFill>
              <a:srgbClr val="FF0000"/>
            </a:solidFill>
            <a:miter lim="400000"/>
          </a:ln>
          <a:effectLst>
            <a:outerShdw blurRad="50800" dist="25400" dir="5400000" rotWithShape="0">
              <a:srgbClr val="000000">
                <a:alpha val="25000"/>
              </a:srgbClr>
            </a:outerShdw>
          </a:effectLst>
        </p:spPr>
        <p:txBody>
          <a:bodyPr lIns="50800" tIns="50800" rIns="50800" bIns="50800" anchor="ctr"/>
          <a:lstStyle/>
          <a:p>
            <a:pPr>
              <a:lnSpc>
                <a:spcPct val="100000"/>
              </a:lnSpc>
              <a:defRPr sz="3000" b="0">
                <a:solidFill>
                  <a:srgbClr val="FFFFFF"/>
                </a:solidFill>
                <a:effectLst>
                  <a:outerShdw blurRad="76200" dist="12700" dir="5400000" rotWithShape="0">
                    <a:srgbClr val="000000">
                      <a:alpha val="50000"/>
                    </a:srgbClr>
                  </a:outerShdw>
                </a:effectLst>
                <a:latin typeface="Papyrus"/>
                <a:ea typeface="Papyrus"/>
                <a:cs typeface="Papyrus"/>
                <a:sym typeface="Papyrus"/>
              </a:defRPr>
            </a:pPr>
            <a:endParaRPr/>
          </a:p>
        </p:txBody>
      </p:sp>
      <p:sp>
        <p:nvSpPr>
          <p:cNvPr id="524" name="Shape 524"/>
          <p:cNvSpPr/>
          <p:nvPr/>
        </p:nvSpPr>
        <p:spPr>
          <a:xfrm>
            <a:off x="8185762" y="6604848"/>
            <a:ext cx="1720379" cy="2426080"/>
          </a:xfrm>
          <a:prstGeom prst="rect">
            <a:avLst/>
          </a:prstGeom>
          <a:ln w="12700">
            <a:solidFill>
              <a:srgbClr val="FF0000"/>
            </a:solidFill>
            <a:miter lim="400000"/>
          </a:ln>
          <a:effectLst>
            <a:outerShdw blurRad="50800" dist="25400" dir="5400000" rotWithShape="0">
              <a:srgbClr val="000000">
                <a:alpha val="25000"/>
              </a:srgbClr>
            </a:outerShdw>
          </a:effectLst>
        </p:spPr>
        <p:txBody>
          <a:bodyPr lIns="50800" tIns="50800" rIns="50800" bIns="50800" anchor="ctr"/>
          <a:lstStyle/>
          <a:p>
            <a:pPr>
              <a:lnSpc>
                <a:spcPct val="100000"/>
              </a:lnSpc>
              <a:defRPr sz="3000" b="0">
                <a:solidFill>
                  <a:srgbClr val="FFFFFF"/>
                </a:solidFill>
                <a:effectLst>
                  <a:outerShdw blurRad="76200" dist="12700" dir="5400000" rotWithShape="0">
                    <a:srgbClr val="000000">
                      <a:alpha val="50000"/>
                    </a:srgbClr>
                  </a:outerShdw>
                </a:effectLst>
                <a:latin typeface="Papyrus"/>
                <a:ea typeface="Papyrus"/>
                <a:cs typeface="Papyrus"/>
                <a:sym typeface="Papyrus"/>
              </a:defRPr>
            </a:pPr>
            <a:endParaRPr/>
          </a:p>
        </p:txBody>
      </p:sp>
      <p:sp>
        <p:nvSpPr>
          <p:cNvPr id="525" name="Shape 525"/>
          <p:cNvSpPr/>
          <p:nvPr/>
        </p:nvSpPr>
        <p:spPr>
          <a:xfrm flipV="1">
            <a:off x="8192379" y="5512013"/>
            <a:ext cx="373293" cy="202988"/>
          </a:xfrm>
          <a:prstGeom prst="line">
            <a:avLst/>
          </a:prstGeom>
          <a:ln w="38100">
            <a:solidFill>
              <a:srgbClr val="FF0000"/>
            </a:solidFill>
            <a:miter lim="400000"/>
            <a:tailEnd type="triangle"/>
          </a:ln>
        </p:spPr>
        <p:txBody>
          <a:bodyPr lIns="45718" tIns="45718" rIns="45718" bIns="45718"/>
          <a:lstStyle/>
          <a:p>
            <a:pPr>
              <a:lnSpc>
                <a:spcPct val="100000"/>
              </a:lnSpc>
              <a:defRPr sz="3600" b="0">
                <a:latin typeface="Papyrus"/>
                <a:ea typeface="Papyrus"/>
                <a:cs typeface="Papyrus"/>
                <a:sym typeface="Papyrus"/>
              </a:defRPr>
            </a:pPr>
            <a:endParaRPr/>
          </a:p>
        </p:txBody>
      </p:sp>
      <p:sp>
        <p:nvSpPr>
          <p:cNvPr id="526" name="Shape 526"/>
          <p:cNvSpPr/>
          <p:nvPr/>
        </p:nvSpPr>
        <p:spPr>
          <a:xfrm>
            <a:off x="8570088" y="5110179"/>
            <a:ext cx="1889125" cy="741680"/>
          </a:xfrm>
          <a:prstGeom prst="rect">
            <a:avLst/>
          </a:prstGeom>
          <a:ln w="12700">
            <a:miter lim="400000"/>
          </a:ln>
        </p:spPr>
        <p:txBody>
          <a:bodyPr wrap="none" lIns="50800" tIns="50800" rIns="50800" bIns="50800" anchor="ctr">
            <a:spAutoFit/>
          </a:bodyPr>
          <a:lstStyle>
            <a:lvl1pPr>
              <a:defRPr sz="2800">
                <a:solidFill>
                  <a:srgbClr val="FF0000"/>
                </a:solidFill>
              </a:defRPr>
            </a:lvl1pPr>
          </a:lstStyle>
          <a:p>
            <a:r>
              <a:rPr dirty="0" err="1">
                <a:latin typeface="仿宋" charset="-122"/>
                <a:ea typeface="仿宋" charset="-122"/>
              </a:rPr>
              <a:t>年画展示区</a:t>
            </a:r>
          </a:p>
        </p:txBody>
      </p:sp>
      <p:sp>
        <p:nvSpPr>
          <p:cNvPr id="527" name="Shape 527"/>
          <p:cNvSpPr/>
          <p:nvPr/>
        </p:nvSpPr>
        <p:spPr>
          <a:xfrm flipV="1">
            <a:off x="9906141" y="7109459"/>
            <a:ext cx="289420" cy="132606"/>
          </a:xfrm>
          <a:prstGeom prst="line">
            <a:avLst/>
          </a:prstGeom>
          <a:ln w="38100">
            <a:solidFill>
              <a:srgbClr val="FF0000"/>
            </a:solidFill>
            <a:miter lim="400000"/>
            <a:tailEnd type="triangle"/>
          </a:ln>
        </p:spPr>
        <p:txBody>
          <a:bodyPr lIns="45718" tIns="45718" rIns="45718" bIns="45718"/>
          <a:lstStyle/>
          <a:p>
            <a:pPr>
              <a:lnSpc>
                <a:spcPct val="100000"/>
              </a:lnSpc>
              <a:defRPr sz="3600" b="0">
                <a:latin typeface="Papyrus"/>
                <a:ea typeface="Papyrus"/>
                <a:cs typeface="Papyrus"/>
                <a:sym typeface="Papyrus"/>
              </a:defRPr>
            </a:pPr>
            <a:endParaRPr/>
          </a:p>
        </p:txBody>
      </p:sp>
      <p:sp>
        <p:nvSpPr>
          <p:cNvPr id="528" name="Shape 528"/>
          <p:cNvSpPr/>
          <p:nvPr/>
        </p:nvSpPr>
        <p:spPr>
          <a:xfrm>
            <a:off x="10378729" y="6738620"/>
            <a:ext cx="1531620" cy="741680"/>
          </a:xfrm>
          <a:prstGeom prst="rect">
            <a:avLst/>
          </a:prstGeom>
          <a:ln w="12700">
            <a:miter lim="400000"/>
          </a:ln>
        </p:spPr>
        <p:txBody>
          <a:bodyPr wrap="none" lIns="50800" tIns="50800" rIns="50800" bIns="50800" anchor="ctr">
            <a:spAutoFit/>
          </a:bodyPr>
          <a:lstStyle>
            <a:lvl1pPr>
              <a:defRPr sz="2800">
                <a:solidFill>
                  <a:srgbClr val="FF0000"/>
                </a:solidFill>
              </a:defRPr>
            </a:lvl1pPr>
          </a:lstStyle>
          <a:p>
            <a:r>
              <a:rPr dirty="0" err="1">
                <a:latin typeface="仿宋" charset="-122"/>
                <a:ea typeface="仿宋" charset="-122"/>
              </a:rPr>
              <a:t>详细卡片</a:t>
            </a:r>
            <a:endParaRPr dirty="0">
              <a:latin typeface="仿宋" charset="-122"/>
              <a:ea typeface="仿宋" charset="-122"/>
            </a:endParaRPr>
          </a:p>
        </p:txBody>
      </p:sp>
      <p:sp>
        <p:nvSpPr>
          <p:cNvPr id="529" name="Shape 529"/>
          <p:cNvSpPr/>
          <p:nvPr/>
        </p:nvSpPr>
        <p:spPr>
          <a:xfrm flipV="1">
            <a:off x="8177631" y="6332220"/>
            <a:ext cx="486309" cy="903210"/>
          </a:xfrm>
          <a:prstGeom prst="line">
            <a:avLst/>
          </a:prstGeom>
          <a:ln w="38100">
            <a:solidFill>
              <a:srgbClr val="FF0000"/>
            </a:solidFill>
            <a:miter lim="400000"/>
            <a:tailEnd type="triangle"/>
          </a:ln>
        </p:spPr>
        <p:txBody>
          <a:bodyPr lIns="45718" tIns="45718" rIns="45718" bIns="45718"/>
          <a:lstStyle/>
          <a:p>
            <a:pPr>
              <a:lnSpc>
                <a:spcPct val="100000"/>
              </a:lnSpc>
              <a:defRPr sz="3600" b="0">
                <a:latin typeface="Papyrus"/>
                <a:ea typeface="Papyrus"/>
                <a:cs typeface="Papyrus"/>
                <a:sym typeface="Papyrus"/>
              </a:defRPr>
            </a:pPr>
            <a:endParaRPr/>
          </a:p>
        </p:txBody>
      </p:sp>
      <p:sp>
        <p:nvSpPr>
          <p:cNvPr id="530" name="Shape 530"/>
          <p:cNvSpPr/>
          <p:nvPr/>
        </p:nvSpPr>
        <p:spPr>
          <a:xfrm>
            <a:off x="8666789" y="5957411"/>
            <a:ext cx="1174115" cy="741680"/>
          </a:xfrm>
          <a:prstGeom prst="rect">
            <a:avLst/>
          </a:prstGeom>
          <a:ln w="12700">
            <a:miter lim="400000"/>
          </a:ln>
        </p:spPr>
        <p:txBody>
          <a:bodyPr wrap="none" lIns="50800" tIns="50800" rIns="50800" bIns="50800" anchor="ctr">
            <a:spAutoFit/>
          </a:bodyPr>
          <a:lstStyle>
            <a:lvl1pPr>
              <a:defRPr sz="2800">
                <a:solidFill>
                  <a:srgbClr val="FF0000"/>
                </a:solidFill>
              </a:defRPr>
            </a:lvl1pPr>
          </a:lstStyle>
          <a:p>
            <a:r>
              <a:rPr dirty="0" err="1">
                <a:latin typeface="仿宋" charset="-122"/>
                <a:ea typeface="仿宋" charset="-122"/>
              </a:rPr>
              <a:t>防伪区</a:t>
            </a:r>
            <a:endParaRPr dirty="0">
              <a:latin typeface="仿宋" charset="-122"/>
              <a:ea typeface="仿宋" charset="-122"/>
            </a:endParaRPr>
          </a:p>
        </p:txBody>
      </p:sp>
      <p:sp>
        <p:nvSpPr>
          <p:cNvPr id="7" name="文本框 6"/>
          <p:cNvSpPr txBox="1"/>
          <p:nvPr/>
        </p:nvSpPr>
        <p:spPr>
          <a:xfrm>
            <a:off x="12381230" y="544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8" name="image4.png"/>
          <p:cNvPicPr>
            <a:picLocks noChangeAspect="1"/>
          </p:cNvPicPr>
          <p:nvPr/>
        </p:nvPicPr>
        <p:blipFill>
          <a:blip r:embed="rId6" cstate="email">
            <a:grayscl/>
            <a:lum bright="60000"/>
            <a:extLst>
              <a:ext uri="{28A0092B-C50C-407E-A947-70E740481C1C}">
                <a14:useLocalDpi xmlns:a14="http://schemas.microsoft.com/office/drawing/2010/main"/>
              </a:ext>
            </a:extLst>
          </a:blip>
          <a:srcRect/>
          <a:stretch>
            <a:fillRect/>
          </a:stretch>
        </p:blipFill>
        <p:spPr>
          <a:xfrm>
            <a:off x="12430125" y="741045"/>
            <a:ext cx="1120775" cy="1057275"/>
          </a:xfrm>
          <a:prstGeom prst="rect">
            <a:avLst/>
          </a:prstGeom>
          <a:ln w="12700">
            <a:miter lim="400000"/>
            <a:headEnd/>
            <a:tailEnd/>
          </a:ln>
        </p:spPr>
      </p:pic>
      <p:sp>
        <p:nvSpPr>
          <p:cNvPr id="4" name="文本框 3"/>
          <p:cNvSpPr txBox="1"/>
          <p:nvPr/>
        </p:nvSpPr>
        <p:spPr>
          <a:xfrm>
            <a:off x="-380365" y="67119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5" name="image4.png"/>
          <p:cNvPicPr>
            <a:picLocks noChangeAspect="1"/>
          </p:cNvPicPr>
          <p:nvPr/>
        </p:nvPicPr>
        <p:blipFill>
          <a:blip r:embed="rId6" cstate="email">
            <a:grayscl/>
            <a:lum bright="60000"/>
            <a:extLst>
              <a:ext uri="{28A0092B-C50C-407E-A947-70E740481C1C}">
                <a14:useLocalDpi xmlns:a14="http://schemas.microsoft.com/office/drawing/2010/main"/>
              </a:ext>
            </a:extLst>
          </a:blip>
          <a:srcRect/>
          <a:stretch>
            <a:fillRect/>
          </a:stretch>
        </p:blipFill>
        <p:spPr>
          <a:xfrm>
            <a:off x="-506730" y="868045"/>
            <a:ext cx="1120775" cy="1057275"/>
          </a:xfrm>
          <a:prstGeom prst="rect">
            <a:avLst/>
          </a:prstGeom>
          <a:ln w="12700">
            <a:miter lim="400000"/>
            <a:headEnd/>
            <a:tailEnd/>
          </a:ln>
        </p:spPr>
      </p:pic>
      <p:sp>
        <p:nvSpPr>
          <p:cNvPr id="2" name="文本框 1"/>
          <p:cNvSpPr txBox="1"/>
          <p:nvPr/>
        </p:nvSpPr>
        <p:spPr>
          <a:xfrm>
            <a:off x="923290" y="3058795"/>
            <a:ext cx="2289175" cy="38049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kumimoji="0" lang="zh-CN" altLang="en-US" sz="1800" i="0" u="none" strike="noStrike" cap="none" spc="0" normalizeH="0" baseline="0">
                <a:ln>
                  <a:noFill/>
                </a:ln>
                <a:solidFill>
                  <a:srgbClr val="3E231A"/>
                </a:solidFill>
                <a:effectLst/>
                <a:uFillTx/>
                <a:latin typeface="黑体" charset="0"/>
                <a:ea typeface="黑体" charset="0"/>
                <a:cs typeface="微软雅黑 Light" charset="-122"/>
                <a:sym typeface="微软雅黑 Light" charset="-122"/>
              </a:rPr>
              <a:t>八大防伪</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1</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、非物质文化遗产</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2</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、生态原产地标识</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3</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、朱仙镇商标标识</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4</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、年画鼻祖印</a:t>
            </a:r>
            <a:r>
              <a:rPr lang="zh-CN" altLang="en-US" sz="1800" b="0">
                <a:latin typeface="宋体" charset="0"/>
                <a:ea typeface="宋体" charset="0"/>
                <a:sym typeface="微软雅黑 Light" charset="-122"/>
              </a:rPr>
              <a:t>章标识</a:t>
            </a:r>
            <a:endPar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endParaRP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5</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、二维码溯源防伪</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6</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、年画身份证书</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7</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、唯一</a:t>
            </a:r>
            <a:r>
              <a:rPr lang="zh-CN" altLang="en-US" sz="1800" b="0">
                <a:latin typeface="宋体" charset="0"/>
                <a:ea typeface="宋体" charset="0"/>
                <a:sym typeface="微软雅黑 Light" charset="-122"/>
              </a:rPr>
              <a:t>授权</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编号</a:t>
            </a:r>
          </a:p>
          <a:p>
            <a:pPr marL="0" marR="0" indent="0" algn="l" defTabSz="584200" rtl="0" fontAlgn="auto" latinLnBrk="0" hangingPunct="0">
              <a:lnSpc>
                <a:spcPct val="150000"/>
              </a:lnSpc>
              <a:spcBef>
                <a:spcPts val="0"/>
              </a:spcBef>
              <a:spcAft>
                <a:spcPts val="0"/>
              </a:spcAft>
              <a:buClrTx/>
              <a:buSzTx/>
              <a:buFontTx/>
              <a:buNone/>
            </a:pPr>
            <a:r>
              <a:rPr kumimoji="0" lang="en-US" altLang="zh-CN"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8</a:t>
            </a:r>
            <a:r>
              <a:rPr kumimoji="0" lang="zh-CN" altLang="en-US" sz="1800" b="0" i="0" u="none" strike="noStrike" cap="none" spc="0" normalizeH="0" baseline="0">
                <a:ln>
                  <a:noFill/>
                </a:ln>
                <a:solidFill>
                  <a:srgbClr val="3E231A"/>
                </a:solidFill>
                <a:effectLst/>
                <a:uFillTx/>
                <a:latin typeface="宋体" charset="0"/>
                <a:ea typeface="宋体" charset="0"/>
                <a:cs typeface="微软雅黑 Light" charset="-122"/>
                <a:sym typeface="微软雅黑 Light" charset="-122"/>
              </a:rPr>
              <a:t>、画证连体防伪标签</a:t>
            </a: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nvSpPr>
        <p:spPr>
          <a:xfrm>
            <a:off x="9702165" y="3103880"/>
            <a:ext cx="1701800" cy="5848985"/>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9pPr>
          </a:lstStyle>
          <a:p>
            <a:pPr marL="0" indent="0" algn="just">
              <a:lnSpc>
                <a:spcPct val="17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dirty="0">
                <a:solidFill>
                  <a:schemeClr val="accent6">
                    <a:lumMod val="50000"/>
                  </a:schemeClr>
                </a:solidFill>
                <a:latin typeface="仿宋" charset="-122"/>
                <a:ea typeface="仿宋" charset="-122"/>
                <a:sym typeface="+mn-ea"/>
              </a:rPr>
              <a:t>——</a:t>
            </a:r>
            <a:r>
              <a:rPr dirty="0" err="1">
                <a:solidFill>
                  <a:schemeClr val="accent6">
                    <a:lumMod val="50000"/>
                  </a:schemeClr>
                </a:solidFill>
                <a:latin typeface="仿宋" charset="-122"/>
                <a:ea typeface="仿宋" charset="-122"/>
                <a:sym typeface="+mn-ea"/>
              </a:rPr>
              <a:t>著名美术史论家、中国美术家协会会员、中央美术学院美术史系教授、中国美协年画艺术委员会委员、中国大百科全书美术卷编委</a:t>
            </a:r>
          </a:p>
          <a:p>
            <a:pPr marL="0" indent="0" algn="r">
              <a:lnSpc>
                <a:spcPct val="130000"/>
              </a:lnSpc>
              <a:spcBef>
                <a:spcPts val="0"/>
              </a:spcBef>
              <a:buSzTx/>
              <a:buNone/>
              <a:defRPr sz="2000">
                <a:solidFill>
                  <a:srgbClr val="9F0E15"/>
                </a:solidFill>
                <a:latin typeface="微软雅黑 Light" charset="-122"/>
                <a:ea typeface="微软雅黑 Light" charset="-122"/>
                <a:cs typeface="微软雅黑 Light" charset="-122"/>
                <a:sym typeface="微软雅黑 Light" charset="-122"/>
              </a:defRPr>
            </a:pPr>
            <a:r>
              <a:rPr sz="3200" dirty="0" err="1">
                <a:latin typeface="李旭科书法" panose="02000603000000000000" charset="-122"/>
                <a:ea typeface="李旭科书法" panose="02000603000000000000" charset="-122"/>
                <a:sym typeface="+mn-ea"/>
              </a:rPr>
              <a:t>薄松年</a:t>
            </a:r>
            <a:r>
              <a:rPr dirty="0" err="1">
                <a:solidFill>
                  <a:schemeClr val="accent6">
                    <a:lumMod val="50000"/>
                  </a:schemeClr>
                </a:solidFill>
                <a:latin typeface="仿宋" charset="-122"/>
                <a:ea typeface="仿宋" charset="-122"/>
                <a:sym typeface="+mn-ea"/>
              </a:rPr>
              <a:t>教授评议</a:t>
            </a:r>
            <a:endParaRPr lang="en-US" dirty="0" err="1" smtClean="0">
              <a:solidFill>
                <a:schemeClr val="accent6">
                  <a:lumMod val="50000"/>
                </a:schemeClr>
              </a:solidFill>
              <a:latin typeface="仿宋" charset="-122"/>
              <a:ea typeface="仿宋" charset="-122"/>
              <a:sym typeface="+mn-ea"/>
            </a:endParaRPr>
          </a:p>
        </p:txBody>
      </p:sp>
      <p:cxnSp>
        <p:nvCxnSpPr>
          <p:cNvPr id="8" name="直接连接符 7"/>
          <p:cNvCxnSpPr/>
          <p:nvPr/>
        </p:nvCxnSpPr>
        <p:spPr>
          <a:xfrm>
            <a:off x="10779014" y="307149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1" name="直接连接符 10"/>
          <p:cNvCxnSpPr/>
          <p:nvPr/>
        </p:nvCxnSpPr>
        <p:spPr>
          <a:xfrm>
            <a:off x="10243709" y="307149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3" name="直接连接符 12"/>
          <p:cNvCxnSpPr/>
          <p:nvPr/>
        </p:nvCxnSpPr>
        <p:spPr>
          <a:xfrm>
            <a:off x="11274938" y="305689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9" name="直接连接符 8"/>
          <p:cNvCxnSpPr/>
          <p:nvPr/>
        </p:nvCxnSpPr>
        <p:spPr>
          <a:xfrm>
            <a:off x="9721739" y="305943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0" name="直接连接符 9"/>
          <p:cNvCxnSpPr/>
          <p:nvPr/>
        </p:nvCxnSpPr>
        <p:spPr>
          <a:xfrm flipV="1">
            <a:off x="7772400" y="3067685"/>
            <a:ext cx="3502660" cy="635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2" name="直接连接符 11"/>
          <p:cNvCxnSpPr/>
          <p:nvPr/>
        </p:nvCxnSpPr>
        <p:spPr>
          <a:xfrm>
            <a:off x="7742555" y="8997950"/>
            <a:ext cx="3561715" cy="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14" name="直接连接符 13"/>
          <p:cNvCxnSpPr/>
          <p:nvPr/>
        </p:nvCxnSpPr>
        <p:spPr>
          <a:xfrm>
            <a:off x="9175628" y="307467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sp>
        <p:nvSpPr>
          <p:cNvPr id="19" name="文本框 18"/>
          <p:cNvSpPr txBox="1"/>
          <p:nvPr/>
        </p:nvSpPr>
        <p:spPr>
          <a:xfrm>
            <a:off x="12278360" y="32893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16" name="Shape 134"/>
          <p:cNvSpPr>
            <a:spLocks noGrp="1"/>
          </p:cNvSpPr>
          <p:nvPr/>
        </p:nvSpPr>
        <p:spPr>
          <a:xfrm>
            <a:off x="7144385" y="3117850"/>
            <a:ext cx="1892935" cy="5820410"/>
          </a:xfrm>
          <a:prstGeom prst="rect">
            <a:avLst/>
          </a:prstGeom>
          <a:ln w="3175">
            <a:noFill/>
            <a:miter lim="400000"/>
          </a:ln>
        </p:spPr>
        <p:txBody>
          <a:bodyPr vert="eaVert" lIns="50800" tIns="50800" rIns="50800" bIns="50800" anchor="t">
            <a:noAutofit/>
          </a:bodyPr>
          <a:lstStyle>
            <a:lvl1pPr marL="0" marR="0" indent="0" algn="ctr" defTabSz="584200" rtl="0" latinLnBrk="0">
              <a:lnSpc>
                <a:spcPct val="100000"/>
              </a:lnSpc>
              <a:spcBef>
                <a:spcPts val="0"/>
              </a:spcBef>
              <a:spcAft>
                <a:spcPts val="0"/>
              </a:spcAft>
              <a:buClrTx/>
              <a:buSzTx/>
              <a:buFontTx/>
              <a:buNone/>
              <a:defRPr sz="3800" b="0" i="0" u="none" strike="noStrike" cap="none" spc="0" baseline="0">
                <a:ln>
                  <a:noFill/>
                </a:ln>
                <a:solidFill>
                  <a:srgbClr val="3E231A"/>
                </a:solidFill>
                <a:uFillTx/>
                <a:latin typeface="Papyrus"/>
                <a:ea typeface="Papyrus"/>
                <a:cs typeface="Papyrus"/>
                <a:sym typeface="Papyrus"/>
              </a:defRPr>
            </a:lvl1pPr>
            <a:lvl2pPr marL="9398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2pPr>
            <a:lvl3pPr marL="14097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3pPr>
            <a:lvl4pPr marL="18796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4pPr>
            <a:lvl5pPr marL="23495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5pPr>
            <a:lvl6pPr marL="28194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6pPr>
            <a:lvl7pPr marL="32893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7pPr>
            <a:lvl8pPr marL="37592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8pPr>
            <a:lvl9pPr marL="4229100" marR="0" indent="-469900" algn="l" defTabSz="584200" rtl="0" latinLnBrk="0">
              <a:lnSpc>
                <a:spcPct val="100000"/>
              </a:lnSpc>
              <a:spcBef>
                <a:spcPts val="3000"/>
              </a:spcBef>
              <a:spcAft>
                <a:spcPts val="0"/>
              </a:spcAft>
              <a:buClrTx/>
              <a:buSzPct val="25000"/>
              <a:buFontTx/>
              <a:buBlip>
                <a:blip r:embed="rId2"/>
              </a:buBlip>
              <a:defRPr sz="3800" b="0" i="0" u="none" strike="noStrike" cap="none" spc="0" baseline="0">
                <a:ln>
                  <a:noFill/>
                </a:ln>
                <a:solidFill>
                  <a:srgbClr val="3E231A"/>
                </a:solidFill>
                <a:uFillTx/>
                <a:latin typeface="Papyrus"/>
                <a:ea typeface="Papyrus"/>
                <a:cs typeface="Papyrus"/>
                <a:sym typeface="Papyrus"/>
              </a:defRPr>
            </a:lvl9pPr>
          </a:lstStyle>
          <a:p>
            <a:pPr algn="just">
              <a:lnSpc>
                <a:spcPct val="140000"/>
              </a:lnSpc>
              <a:defRPr sz="2800">
                <a:latin typeface="微软雅黑 Light" charset="-122"/>
                <a:ea typeface="微软雅黑 Light" charset="-122"/>
                <a:cs typeface="微软雅黑 Light" charset="-122"/>
                <a:sym typeface="微软雅黑 Light" charset="-122"/>
              </a:defRPr>
            </a:pPr>
            <a:r>
              <a:rPr sz="2400" dirty="0">
                <a:solidFill>
                  <a:schemeClr val="bg2">
                    <a:lumMod val="50000"/>
                  </a:schemeClr>
                </a:solidFill>
                <a:latin typeface="仿宋" charset="-122"/>
                <a:ea typeface="仿宋" charset="-122"/>
                <a:sym typeface="+mn-ea"/>
              </a:rPr>
              <a:t>“</a:t>
            </a:r>
            <a:r>
              <a:rPr dirty="0" err="1">
                <a:solidFill>
                  <a:srgbClr val="C00000"/>
                </a:solidFill>
                <a:latin typeface="仿宋" charset="-122"/>
                <a:ea typeface="仿宋" charset="-122"/>
                <a:sym typeface="+mn-ea"/>
              </a:rPr>
              <a:t>朱仙镇的门神种类多</a:t>
            </a:r>
            <a:r>
              <a:rPr sz="2400" dirty="0">
                <a:solidFill>
                  <a:srgbClr val="C00000"/>
                </a:solidFill>
                <a:latin typeface="仿宋" charset="-122"/>
                <a:ea typeface="仿宋" charset="-122"/>
                <a:sym typeface="+mn-ea"/>
              </a:rPr>
              <a:t>，</a:t>
            </a:r>
            <a:r>
              <a:rPr sz="2400" dirty="0" err="1">
                <a:latin typeface="仿宋" charset="-122"/>
                <a:ea typeface="仿宋" charset="-122"/>
                <a:sym typeface="+mn-ea"/>
              </a:rPr>
              <a:t>神采足，刚健清新</a:t>
            </a:r>
            <a:r>
              <a:rPr sz="2400" dirty="0">
                <a:latin typeface="仿宋" charset="-122"/>
                <a:ea typeface="仿宋" charset="-122"/>
                <a:sym typeface="+mn-ea"/>
              </a:rPr>
              <a:t>，</a:t>
            </a:r>
            <a:r>
              <a:rPr sz="2400" dirty="0" err="1">
                <a:latin typeface="仿宋" charset="-122"/>
                <a:ea typeface="仿宋" charset="-122"/>
                <a:sym typeface="+mn-ea"/>
              </a:rPr>
              <a:t>其式样对许多地方都有影响</a:t>
            </a:r>
            <a:r>
              <a:rPr sz="2400" dirty="0">
                <a:latin typeface="仿宋" charset="-122"/>
                <a:ea typeface="仿宋" charset="-122"/>
                <a:sym typeface="+mn-ea"/>
              </a:rPr>
              <a:t>。”</a:t>
            </a:r>
            <a:endParaRPr lang="en-US" sz="2400" dirty="0" smtClean="0">
              <a:solidFill>
                <a:schemeClr val="accent6">
                  <a:lumMod val="50000"/>
                </a:schemeClr>
              </a:solidFill>
              <a:latin typeface="仿宋" charset="-122"/>
              <a:ea typeface="仿宋" charset="-122"/>
              <a:sym typeface="+mn-ea"/>
            </a:endParaRPr>
          </a:p>
        </p:txBody>
      </p:sp>
      <p:cxnSp>
        <p:nvCxnSpPr>
          <p:cNvPr id="20" name="直接连接符 19"/>
          <p:cNvCxnSpPr/>
          <p:nvPr/>
        </p:nvCxnSpPr>
        <p:spPr>
          <a:xfrm>
            <a:off x="8954024" y="307340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21" name="直接连接符 20"/>
          <p:cNvCxnSpPr/>
          <p:nvPr/>
        </p:nvCxnSpPr>
        <p:spPr>
          <a:xfrm>
            <a:off x="8350139" y="3074670"/>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cxnSp>
        <p:nvCxnSpPr>
          <p:cNvPr id="22" name="直接连接符 21"/>
          <p:cNvCxnSpPr/>
          <p:nvPr/>
        </p:nvCxnSpPr>
        <p:spPr>
          <a:xfrm>
            <a:off x="7751969" y="3080385"/>
            <a:ext cx="0" cy="5926600"/>
          </a:xfrm>
          <a:prstGeom prst="line">
            <a:avLst/>
          </a:prstGeom>
          <a:noFill/>
          <a:ln w="3175" cap="flat">
            <a:solidFill>
              <a:srgbClr val="FF0000">
                <a:alpha val="13000"/>
              </a:srgbClr>
            </a:solidFill>
            <a:prstDash val="solid"/>
            <a:round/>
          </a:ln>
          <a:effectLst>
            <a:outerShdw blurRad="50800" dist="25400" dir="5400000" rotWithShape="0">
              <a:srgbClr val="000000">
                <a:alpha val="25000"/>
              </a:srgbClr>
            </a:outerShdw>
          </a:effectLst>
          <a:sp3d/>
        </p:spPr>
        <p:style>
          <a:lnRef idx="0">
            <a:scrgbClr r="0" g="0" b="0"/>
          </a:lnRef>
          <a:fillRef idx="0">
            <a:scrgbClr r="0" g="0" b="0"/>
          </a:fillRef>
          <a:effectRef idx="0">
            <a:scrgbClr r="0" g="0" b="0"/>
          </a:effectRef>
          <a:fontRef idx="none"/>
        </p:style>
      </p:cxnSp>
      <p:pic>
        <p:nvPicPr>
          <p:cNvPr id="18" name="图片 17" descr="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895" y="8255"/>
            <a:ext cx="6337935" cy="10057765"/>
          </a:xfrm>
          <a:prstGeom prst="rect">
            <a:avLst/>
          </a:prstGeom>
        </p:spPr>
      </p:pic>
      <p:pic>
        <p:nvPicPr>
          <p:cNvPr id="4"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12429490" y="525780"/>
            <a:ext cx="1120775" cy="1057275"/>
          </a:xfrm>
          <a:prstGeom prst="rect">
            <a:avLst/>
          </a:prstGeom>
          <a:ln w="12700">
            <a:miter lim="400000"/>
            <a:headEnd/>
            <a:tailEnd/>
          </a:ln>
        </p:spPr>
      </p:pic>
      <p:sp>
        <p:nvSpPr>
          <p:cNvPr id="2" name="文本框 1"/>
          <p:cNvSpPr txBox="1"/>
          <p:nvPr/>
        </p:nvSpPr>
        <p:spPr>
          <a:xfrm>
            <a:off x="-431800" y="525780"/>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3" name="image4.png"/>
          <p:cNvPicPr>
            <a:picLocks noChangeAspect="1"/>
          </p:cNvPicPr>
          <p:nvPr/>
        </p:nvPicPr>
        <p:blipFill>
          <a:blip r:embed="rId4" cstate="email">
            <a:grayscl/>
            <a:lum bright="60000"/>
            <a:extLst>
              <a:ext uri="{28A0092B-C50C-407E-A947-70E740481C1C}">
                <a14:useLocalDpi xmlns:a14="http://schemas.microsoft.com/office/drawing/2010/main"/>
              </a:ext>
            </a:extLst>
          </a:blip>
          <a:srcRect/>
          <a:stretch>
            <a:fillRect/>
          </a:stretch>
        </p:blipFill>
        <p:spPr>
          <a:xfrm>
            <a:off x="-560070" y="525780"/>
            <a:ext cx="1120775" cy="1057275"/>
          </a:xfrm>
          <a:prstGeom prst="rect">
            <a:avLst/>
          </a:prstGeom>
          <a:ln w="12700">
            <a:miter lim="400000"/>
            <a:headEnd/>
            <a:tailEnd/>
          </a:ln>
        </p:spPr>
      </p:pic>
    </p:spTree>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57475" y="740410"/>
            <a:ext cx="7689850" cy="12203430"/>
          </a:xfrm>
          <a:prstGeom prst="rect">
            <a:avLst/>
          </a:prstGeom>
        </p:spPr>
      </p:pic>
      <p:sp>
        <p:nvSpPr>
          <p:cNvPr id="158" name="Shape 158"/>
          <p:cNvSpPr>
            <a:spLocks noGrp="1"/>
          </p:cNvSpPr>
          <p:nvPr>
            <p:ph type="title"/>
          </p:nvPr>
        </p:nvSpPr>
        <p:spPr>
          <a:xfrm>
            <a:off x="1270000" y="3289300"/>
            <a:ext cx="10464800" cy="3175000"/>
          </a:xfrm>
          <a:prstGeom prst="rect">
            <a:avLst/>
          </a:prstGeom>
        </p:spPr>
        <p:txBody>
          <a:bodyPr/>
          <a:lstStyle/>
          <a:p>
            <a:pPr>
              <a:defRPr>
                <a:latin typeface="微软雅黑 Light" charset="-122"/>
                <a:ea typeface="微软雅黑 Light" charset="-122"/>
                <a:cs typeface="微软雅黑 Light" charset="-122"/>
                <a:sym typeface="微软雅黑 Light" charset="-122"/>
              </a:defRPr>
            </a:pPr>
            <a:r>
              <a:rPr sz="5400" dirty="0" err="1">
                <a:latin typeface="华文行楷" charset="-122"/>
                <a:ea typeface="华文行楷" charset="-122"/>
              </a:rPr>
              <a:t>朱仙镇木版年画在国外</a:t>
            </a:r>
            <a:br>
              <a:rPr sz="5400" dirty="0" err="1">
                <a:latin typeface="华文行楷" charset="-122"/>
                <a:ea typeface="华文行楷" charset="-122"/>
              </a:rPr>
            </a:br>
            <a:r>
              <a:rPr dirty="0">
                <a:latin typeface="宋体" pitchFamily="2" charset="-122"/>
                <a:ea typeface="宋体" pitchFamily="2" charset="-122"/>
              </a:rPr>
              <a:t>                         </a:t>
            </a:r>
          </a:p>
        </p:txBody>
      </p:sp>
      <p:pic>
        <p:nvPicPr>
          <p:cNvPr id="159" name="image4.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18210" y="740410"/>
            <a:ext cx="1179830" cy="1113155"/>
          </a:xfrm>
          <a:prstGeom prst="rect">
            <a:avLst/>
          </a:prstGeom>
          <a:ln w="12700">
            <a:miter lim="400000"/>
            <a:headEnd/>
            <a:tailEnd/>
          </a:ln>
        </p:spPr>
      </p:pic>
    </p:spTree>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9439" y="194"/>
            <a:ext cx="11165923" cy="9753501"/>
          </a:xfrm>
          <a:prstGeom prst="rect">
            <a:avLst/>
          </a:prstGeom>
        </p:spPr>
      </p:pic>
      <p:sp>
        <p:nvSpPr>
          <p:cNvPr id="3" name="文本框 2"/>
          <p:cNvSpPr txBox="1"/>
          <p:nvPr/>
        </p:nvSpPr>
        <p:spPr>
          <a:xfrm>
            <a:off x="8636000" y="383540"/>
            <a:ext cx="1710690" cy="92456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发售收藏珍品</a:t>
            </a:r>
          </a:p>
          <a:p>
            <a:pPr marL="0" marR="0" indent="0" algn="ctr" defTabSz="5842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选优秀交易场所</a:t>
            </a:r>
          </a:p>
        </p:txBody>
      </p:sp>
      <p:sp>
        <p:nvSpPr>
          <p:cNvPr id="4" name="文本框 3"/>
          <p:cNvSpPr txBox="1"/>
          <p:nvPr/>
        </p:nvSpPr>
        <p:spPr>
          <a:xfrm>
            <a:off x="10401935" y="420370"/>
            <a:ext cx="1325880" cy="6502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kumimoji="0" lang="zh-CN" altLang="en-US" sz="2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战略合作</a:t>
            </a:r>
          </a:p>
        </p:txBody>
      </p:sp>
      <p:sp>
        <p:nvSpPr>
          <p:cNvPr id="5" name="文本框 4"/>
          <p:cNvSpPr txBox="1"/>
          <p:nvPr/>
        </p:nvSpPr>
        <p:spPr>
          <a:xfrm>
            <a:off x="7848600" y="1581150"/>
            <a:ext cx="4441190" cy="147320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kumimoji="0" lang="zh-CN" altLang="en-US" sz="20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标准化非物质文化遗产</a:t>
            </a:r>
          </a:p>
          <a:p>
            <a:pPr marL="0" marR="0" indent="0" algn="ctr" defTabSz="584200" rtl="0" fontAlgn="auto" latinLnBrk="0" hangingPunct="0">
              <a:lnSpc>
                <a:spcPct val="150000"/>
              </a:lnSpc>
              <a:spcBef>
                <a:spcPts val="0"/>
              </a:spcBef>
              <a:spcAft>
                <a:spcPts val="0"/>
              </a:spcAft>
              <a:buClrTx/>
              <a:buSzTx/>
              <a:buFontTx/>
              <a:buNone/>
            </a:pPr>
            <a:r>
              <a:rPr kumimoji="0" lang="zh-CN" altLang="en-US" sz="20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可和我方国企控股公司签定略合作协议</a:t>
            </a:r>
          </a:p>
          <a:p>
            <a:pPr marL="0" marR="0" indent="0" algn="ctr" defTabSz="584200" rtl="0" fontAlgn="auto" latinLnBrk="0" hangingPunct="0">
              <a:lnSpc>
                <a:spcPct val="150000"/>
              </a:lnSpc>
              <a:spcBef>
                <a:spcPts val="0"/>
              </a:spcBef>
              <a:spcAft>
                <a:spcPts val="0"/>
              </a:spcAft>
              <a:buClrTx/>
              <a:buSzTx/>
              <a:buFontTx/>
              <a:buNone/>
            </a:pPr>
            <a:r>
              <a:rPr kumimoji="0" lang="zh-CN" altLang="en-US" sz="20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可按系列独家授权唯一交易场所</a:t>
            </a:r>
          </a:p>
        </p:txBody>
      </p:sp>
      <p:sp>
        <p:nvSpPr>
          <p:cNvPr id="6" name="文本框 5"/>
          <p:cNvSpPr txBox="1"/>
          <p:nvPr/>
        </p:nvSpPr>
        <p:spPr>
          <a:xfrm>
            <a:off x="947420" y="3124200"/>
            <a:ext cx="2743200" cy="15646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kumimoji="0" lang="zh-CN" altLang="en-US" sz="1600" b="0"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战略合作可咨询现场工作人员</a:t>
            </a:r>
          </a:p>
          <a:p>
            <a:pPr marL="0" marR="0" indent="0" algn="ctr" defTabSz="584200" rtl="0" fontAlgn="auto" latinLnBrk="0" hangingPunct="0">
              <a:lnSpc>
                <a:spcPct val="150000"/>
              </a:lnSpc>
              <a:spcBef>
                <a:spcPts val="0"/>
              </a:spcBef>
              <a:spcAft>
                <a:spcPts val="0"/>
              </a:spcAft>
              <a:buClrTx/>
              <a:buSzTx/>
              <a:buFontTx/>
              <a:buNone/>
            </a:pPr>
            <a:r>
              <a:rPr kumimoji="0" lang="zh-CN" altLang="en-US" sz="1600" b="0"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或致电</a:t>
            </a:r>
            <a:r>
              <a:rPr kumimoji="0" lang="en-US" altLang="zh-CN" sz="1600" b="0"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4006989539</a:t>
            </a:r>
          </a:p>
          <a:p>
            <a:pPr marL="0" marR="0" indent="0" algn="ctr" defTabSz="584200" rtl="0" fontAlgn="auto" latinLnBrk="0" hangingPunct="0">
              <a:lnSpc>
                <a:spcPct val="150000"/>
              </a:lnSpc>
              <a:spcBef>
                <a:spcPts val="0"/>
              </a:spcBef>
              <a:spcAft>
                <a:spcPts val="0"/>
              </a:spcAft>
              <a:buClrTx/>
              <a:buSzTx/>
              <a:buFontTx/>
              <a:buNone/>
            </a:pPr>
            <a:r>
              <a:rPr kumimoji="0" lang="zh-CN" altLang="en-US" sz="1600" b="0"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或登陆我司网站</a:t>
            </a:r>
          </a:p>
          <a:p>
            <a:pPr marL="0" marR="0" indent="0" algn="ctr" defTabSz="584200" rtl="0" fontAlgn="auto" latinLnBrk="0" hangingPunct="0">
              <a:lnSpc>
                <a:spcPct val="150000"/>
              </a:lnSpc>
              <a:spcBef>
                <a:spcPts val="0"/>
              </a:spcBef>
              <a:spcAft>
                <a:spcPts val="0"/>
              </a:spcAft>
              <a:buClrTx/>
              <a:buSzTx/>
              <a:buFontTx/>
              <a:buNone/>
            </a:pPr>
            <a:r>
              <a:rPr kumimoji="0" lang="en-US" altLang="zh-CN" sz="1600" b="0"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rPr>
              <a:t>http://www.zhuxianzhen.com</a:t>
            </a:r>
          </a:p>
        </p:txBody>
      </p:sp>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6" name="image28.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592320" y="1454785"/>
            <a:ext cx="3806825" cy="3703955"/>
          </a:xfrm>
          <a:prstGeom prst="rect">
            <a:avLst/>
          </a:prstGeom>
          <a:ln w="12700">
            <a:miter lim="400000"/>
            <a:headEnd/>
            <a:tailEnd/>
          </a:ln>
        </p:spPr>
      </p:pic>
      <p:sp>
        <p:nvSpPr>
          <p:cNvPr id="2" name="文本框 1"/>
          <p:cNvSpPr txBox="1"/>
          <p:nvPr/>
        </p:nvSpPr>
        <p:spPr>
          <a:xfrm>
            <a:off x="4101813" y="4744215"/>
            <a:ext cx="5180905" cy="351891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kumimoji="0" lang="zh-CN" altLang="en-US" sz="3600" b="0" i="0" u="none" strike="noStrike" cap="none" spc="0" normalizeH="0" baseline="0" dirty="0">
                <a:ln>
                  <a:noFill/>
                </a:ln>
                <a:solidFill>
                  <a:srgbClr val="3E231A"/>
                </a:solidFill>
                <a:effectLst/>
                <a:uFillTx/>
                <a:latin typeface="华文行楷" charset="0"/>
                <a:ea typeface="华文行楷" charset="0"/>
                <a:cs typeface="微软雅黑 Light" charset="-122"/>
                <a:sym typeface="微软雅黑 Light" charset="-122"/>
              </a:rPr>
              <a:t>开封朱仙镇木版年画</a:t>
            </a:r>
            <a:r>
              <a:rPr kumimoji="0" lang="zh-CN" altLang="en-US" sz="3600" b="0" i="0" u="none" strike="noStrike" cap="none" spc="0" normalizeH="0" baseline="0" dirty="0" smtClean="0">
                <a:ln>
                  <a:noFill/>
                </a:ln>
                <a:solidFill>
                  <a:srgbClr val="3E231A"/>
                </a:solidFill>
                <a:effectLst/>
                <a:uFillTx/>
                <a:latin typeface="华文行楷" charset="0"/>
                <a:ea typeface="华文行楷" charset="0"/>
                <a:cs typeface="微软雅黑 Light" charset="-122"/>
                <a:sym typeface="微软雅黑 Light" charset="-122"/>
              </a:rPr>
              <a:t>集团</a:t>
            </a:r>
            <a:endParaRPr kumimoji="0" lang="en-US" altLang="zh-CN" sz="3600" b="0" i="0" u="none" strike="noStrike" cap="none" spc="0" normalizeH="0" baseline="0" dirty="0" smtClean="0">
              <a:ln>
                <a:noFill/>
              </a:ln>
              <a:solidFill>
                <a:srgbClr val="3E231A"/>
              </a:solidFill>
              <a:effectLst/>
              <a:uFillTx/>
              <a:latin typeface="华文行楷" charset="0"/>
              <a:ea typeface="华文行楷" charset="0"/>
              <a:cs typeface="微软雅黑 Light" charset="-122"/>
              <a:sym typeface="微软雅黑 Light" charset="-122"/>
            </a:endParaRPr>
          </a:p>
          <a:p>
            <a:pPr marL="0" marR="0" indent="0" defTabSz="584200" rtl="0" fontAlgn="auto" latinLnBrk="0" hangingPunct="0">
              <a:lnSpc>
                <a:spcPct val="150000"/>
              </a:lnSpc>
              <a:spcBef>
                <a:spcPts val="0"/>
              </a:spcBef>
              <a:spcAft>
                <a:spcPts val="0"/>
              </a:spcAft>
              <a:buClrTx/>
              <a:buSzTx/>
              <a:buFontTx/>
              <a:buNone/>
            </a:pPr>
            <a:r>
              <a:rPr kumimoji="0" lang="zh-CN" altLang="en-US" sz="2800" b="0" i="0" u="none" strike="noStrike" cap="none" spc="0" normalizeH="0" baseline="0" dirty="0" smtClean="0">
                <a:ln>
                  <a:noFill/>
                </a:ln>
                <a:solidFill>
                  <a:srgbClr val="3E231A"/>
                </a:solidFill>
                <a:effectLst/>
                <a:uFillTx/>
                <a:latin typeface="Arial Unicode MS" charset="0"/>
                <a:ea typeface="Arial Unicode MS" charset="0"/>
                <a:cs typeface="微软雅黑 Light" charset="-122"/>
                <a:sym typeface="微软雅黑 Light" charset="-122"/>
              </a:rPr>
              <a:t>联系人：张先生  </a:t>
            </a:r>
            <a:r>
              <a:rPr lang="en-US" altLang="zh-CN" sz="2800" b="0" dirty="0" smtClean="0">
                <a:latin typeface="Arial Unicode MS" charset="0"/>
                <a:ea typeface="Arial Unicode MS" charset="0"/>
              </a:rPr>
              <a:t>136 2380 3376</a:t>
            </a:r>
            <a:endParaRPr kumimoji="0" lang="en-US" altLang="zh-CN" sz="2800" b="0" i="0" u="none" strike="noStrike" cap="none" spc="0" normalizeH="0" baseline="0" dirty="0" smtClean="0">
              <a:ln>
                <a:noFill/>
              </a:ln>
              <a:solidFill>
                <a:srgbClr val="3E231A"/>
              </a:solidFill>
              <a:effectLst/>
              <a:uFillTx/>
              <a:latin typeface="Arial Unicode MS" charset="0"/>
              <a:ea typeface="Arial Unicode MS" charset="0"/>
              <a:cs typeface="微软雅黑 Light" charset="-122"/>
              <a:sym typeface="微软雅黑 Light" charset="-122"/>
            </a:endParaRPr>
          </a:p>
          <a:p>
            <a:pPr marL="0" marR="0" indent="0" algn="ctr" defTabSz="584200" rtl="0" fontAlgn="auto" latinLnBrk="0" hangingPunct="0">
              <a:lnSpc>
                <a:spcPct val="150000"/>
              </a:lnSpc>
              <a:spcBef>
                <a:spcPts val="0"/>
              </a:spcBef>
              <a:spcAft>
                <a:spcPts val="0"/>
              </a:spcAft>
              <a:buClrTx/>
              <a:buSzTx/>
              <a:buFontTx/>
              <a:buNone/>
            </a:pPr>
            <a:r>
              <a:rPr kumimoji="0" lang="en-US" altLang="zh-CN" sz="2800" b="0" i="0" u="none" strike="noStrike" cap="none" spc="0" normalizeH="0" baseline="0" dirty="0" smtClean="0">
                <a:ln>
                  <a:noFill/>
                </a:ln>
                <a:solidFill>
                  <a:srgbClr val="3E231A"/>
                </a:solidFill>
                <a:effectLst/>
                <a:uFillTx/>
                <a:latin typeface="Arial Unicode MS" charset="0"/>
                <a:ea typeface="Arial Unicode MS" charset="0"/>
                <a:cs typeface="微软雅黑 Light" charset="-122"/>
                <a:sym typeface="微软雅黑 Light" charset="-122"/>
              </a:rPr>
              <a:t>400-698-9539</a:t>
            </a:r>
            <a:endParaRPr kumimoji="0" lang="en-US" altLang="zh-CN" sz="2800" b="0" i="0" u="none" strike="noStrike" cap="none" spc="0" normalizeH="0" baseline="0" dirty="0">
              <a:ln>
                <a:noFill/>
              </a:ln>
              <a:solidFill>
                <a:srgbClr val="3E231A"/>
              </a:solidFill>
              <a:effectLst/>
              <a:uFillTx/>
              <a:latin typeface="Arial Unicode MS" charset="0"/>
              <a:ea typeface="Arial Unicode MS" charset="0"/>
              <a:cs typeface="微软雅黑 Light" charset="-122"/>
              <a:sym typeface="微软雅黑 Light" charset="-122"/>
            </a:endParaRPr>
          </a:p>
          <a:p>
            <a:pPr marL="0" marR="0" indent="0" algn="ctr" defTabSz="584200" rtl="0" fontAlgn="auto" latinLnBrk="0" hangingPunct="0">
              <a:lnSpc>
                <a:spcPct val="150000"/>
              </a:lnSpc>
              <a:spcBef>
                <a:spcPts val="0"/>
              </a:spcBef>
              <a:spcAft>
                <a:spcPts val="0"/>
              </a:spcAft>
              <a:buClrTx/>
              <a:buSzTx/>
              <a:buFontTx/>
              <a:buNone/>
            </a:pPr>
            <a:r>
              <a:rPr kumimoji="0" lang="en-US" altLang="zh-CN" sz="2800" b="0" i="0" u="none" strike="noStrike" cap="none" spc="0" normalizeH="0" baseline="0" dirty="0">
                <a:ln>
                  <a:noFill/>
                </a:ln>
                <a:solidFill>
                  <a:srgbClr val="3E231A"/>
                </a:solidFill>
                <a:effectLst/>
                <a:uFillTx/>
                <a:latin typeface="Arial Unicode MS" charset="0"/>
                <a:ea typeface="Arial Unicode MS" charset="0"/>
                <a:cs typeface="微软雅黑 Light" charset="-122"/>
                <a:sym typeface="微软雅黑 Light" charset="-122"/>
              </a:rPr>
              <a:t>http://www.zhuxianzhen.com</a:t>
            </a:r>
          </a:p>
          <a:p>
            <a:pPr marL="0" marR="0" indent="0" algn="ctr" defTabSz="584200" rtl="0" fontAlgn="auto" latinLnBrk="0" hangingPunct="0">
              <a:lnSpc>
                <a:spcPct val="150000"/>
              </a:lnSpc>
              <a:spcBef>
                <a:spcPts val="0"/>
              </a:spcBef>
              <a:spcAft>
                <a:spcPts val="0"/>
              </a:spcAft>
              <a:buClrTx/>
              <a:buSzTx/>
              <a:buFontTx/>
              <a:buNone/>
            </a:pPr>
            <a:endParaRPr kumimoji="0" lang="en-US" altLang="zh-CN" sz="2800" b="0" i="0" u="none" strike="noStrike" cap="none" spc="0" normalizeH="0" baseline="0" dirty="0">
              <a:ln>
                <a:noFill/>
              </a:ln>
              <a:solidFill>
                <a:srgbClr val="3E231A"/>
              </a:solidFill>
              <a:effectLst/>
              <a:uFillTx/>
              <a:latin typeface="Arial Unicode MS" charset="0"/>
              <a:ea typeface="Arial Unicode MS" charset="0"/>
              <a:cs typeface="微软雅黑 Light" charset="-122"/>
              <a:sym typeface="微软雅黑 Light" charset="-122"/>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527685" y="614045"/>
            <a:ext cx="1120775" cy="1057275"/>
          </a:xfrm>
          <a:prstGeom prst="rect">
            <a:avLst/>
          </a:prstGeom>
          <a:ln w="12700">
            <a:miter lim="400000"/>
            <a:headEnd/>
            <a:tailEnd/>
          </a:ln>
        </p:spPr>
      </p:pic>
      <p:sp>
        <p:nvSpPr>
          <p:cNvPr id="161" name="Shape 161"/>
          <p:cNvSpPr>
            <a:spLocks noGrp="1"/>
          </p:cNvSpPr>
          <p:nvPr>
            <p:ph type="body" sz="quarter" idx="1"/>
          </p:nvPr>
        </p:nvSpPr>
        <p:spPr>
          <a:xfrm>
            <a:off x="1912620" y="2790190"/>
            <a:ext cx="9822180" cy="2209800"/>
          </a:xfrm>
          <a:prstGeom prst="rect">
            <a:avLst/>
          </a:prstGeom>
        </p:spPr>
        <p:txBody>
          <a:bodyPr/>
          <a:lstStyle>
            <a:lvl1pPr>
              <a:lnSpc>
                <a:spcPct val="150000"/>
              </a:lnSpc>
              <a:defRPr sz="2400">
                <a:latin typeface="微软雅黑 Light" charset="-122"/>
                <a:ea typeface="微软雅黑 Light" charset="-122"/>
                <a:cs typeface="微软雅黑 Light" charset="-122"/>
                <a:sym typeface="微软雅黑 Light" charset="-122"/>
              </a:defRPr>
            </a:lvl1pPr>
          </a:lstStyle>
          <a:p>
            <a:pPr algn="l">
              <a:lnSpc>
                <a:spcPct val="130000"/>
              </a:lnSpc>
            </a:pPr>
            <a:r>
              <a:rPr lang="en-US" dirty="0">
                <a:latin typeface="仿宋" charset="-122"/>
                <a:ea typeface="仿宋" charset="-122"/>
              </a:rPr>
              <a:t>    </a:t>
            </a:r>
            <a:r>
              <a:rPr dirty="0">
                <a:latin typeface="仿宋" charset="-122"/>
                <a:ea typeface="仿宋" charset="-122"/>
              </a:rPr>
              <a:t>到欧洲、</a:t>
            </a:r>
            <a:r>
              <a:rPr dirty="0">
                <a:latin typeface="仿宋" charset="-122"/>
                <a:ea typeface="仿宋" charset="-122"/>
                <a:sym typeface="+mn-ea"/>
              </a:rPr>
              <a:t>美洲各</a:t>
            </a:r>
            <a:r>
              <a:rPr dirty="0">
                <a:latin typeface="仿宋" charset="-122"/>
                <a:ea typeface="仿宋" charset="-122"/>
              </a:rPr>
              <a:t>国博物馆考查，都见有珍藏的朱仙镇木版年画，珍藏最多的是莫斯科博物馆，一百十八幅。日本、法国、德国、奥地利等国，都有为它著书立传，出品地点，尺寸大小等有祥尽的记述</a:t>
            </a:r>
          </a:p>
        </p:txBody>
      </p:sp>
      <p:sp>
        <p:nvSpPr>
          <p:cNvPr id="162" name="Shape 162"/>
          <p:cNvSpPr>
            <a:spLocks noGrp="1"/>
          </p:cNvSpPr>
          <p:nvPr>
            <p:ph type="body" idx="13"/>
          </p:nvPr>
        </p:nvSpPr>
        <p:spPr>
          <a:xfrm>
            <a:off x="1269999" y="5676027"/>
            <a:ext cx="10251442" cy="2133919"/>
          </a:xfrm>
          <a:prstGeom prst="rect">
            <a:avLst/>
          </a:prstGeom>
        </p:spPr>
        <p:txBody>
          <a:bodyPr/>
          <a:lstStyle/>
          <a:p>
            <a:pPr marL="0" indent="0" algn="r">
              <a:lnSpc>
                <a:spcPct val="150000"/>
              </a:lnSpc>
              <a:spcBef>
                <a:spcPts val="0"/>
              </a:spcBef>
              <a:buSzTx/>
              <a:buNone/>
              <a:defRPr sz="2800">
                <a:solidFill>
                  <a:srgbClr val="9F0E15"/>
                </a:solidFill>
                <a:latin typeface="微软雅黑 Light" charset="-122"/>
                <a:ea typeface="微软雅黑 Light" charset="-122"/>
                <a:cs typeface="微软雅黑 Light" charset="-122"/>
                <a:sym typeface="微软雅黑 Light" charset="-122"/>
              </a:defRPr>
            </a:pPr>
            <a:r>
              <a:rPr sz="2400" dirty="0">
                <a:latin typeface="楷体" charset="-122"/>
                <a:ea typeface="楷体" charset="-122"/>
              </a:rPr>
              <a:t>——</a:t>
            </a:r>
            <a:r>
              <a:rPr sz="2400" dirty="0" err="1">
                <a:latin typeface="楷体" charset="-122"/>
                <a:ea typeface="楷体" charset="-122"/>
              </a:rPr>
              <a:t>中国木版年画专家，中国民间木版年画出版研究会理事长</a:t>
            </a:r>
            <a:endParaRPr sz="2400" dirty="0">
              <a:latin typeface="楷体" charset="-122"/>
              <a:ea typeface="楷体" charset="-122"/>
            </a:endParaRPr>
          </a:p>
          <a:p>
            <a:pPr marL="0" indent="0" algn="r">
              <a:lnSpc>
                <a:spcPct val="150000"/>
              </a:lnSpc>
              <a:spcBef>
                <a:spcPts val="0"/>
              </a:spcBef>
              <a:buSzTx/>
              <a:buNone/>
              <a:defRPr sz="6000">
                <a:solidFill>
                  <a:srgbClr val="9F0E15"/>
                </a:solidFill>
                <a:latin typeface="微软雅黑 Light" charset="-122"/>
                <a:ea typeface="微软雅黑 Light" charset="-122"/>
                <a:cs typeface="微软雅黑 Light" charset="-122"/>
                <a:sym typeface="微软雅黑 Light" charset="-122"/>
              </a:defRPr>
            </a:pPr>
            <a:r>
              <a:rPr sz="4800" dirty="0" err="1">
                <a:latin typeface="李旭科书法" panose="02000603000000000000" charset="-122"/>
                <a:ea typeface="李旭科书法" panose="02000603000000000000" charset="-122"/>
              </a:rPr>
              <a:t>王树村</a:t>
            </a:r>
            <a:r>
              <a:rPr sz="2400" dirty="0" err="1">
                <a:latin typeface="楷体" charset="-122"/>
                <a:ea typeface="楷体" charset="-122"/>
              </a:rPr>
              <a:t>先生说</a:t>
            </a:r>
          </a:p>
        </p:txBody>
      </p:sp>
      <p:sp>
        <p:nvSpPr>
          <p:cNvPr id="166" name="Shape 166"/>
          <p:cNvSpPr/>
          <p:nvPr/>
        </p:nvSpPr>
        <p:spPr>
          <a:xfrm>
            <a:off x="1270000" y="1671419"/>
            <a:ext cx="10464800" cy="1473200"/>
          </a:xfrm>
          <a:prstGeom prst="rect">
            <a:avLst/>
          </a:prstGeom>
          <a:ln w="12700">
            <a:miter lim="400000"/>
          </a:ln>
        </p:spPr>
        <p:txBody>
          <a:bodyPr lIns="50800" tIns="50800" rIns="50800" bIns="50800" anchor="ctr">
            <a:spAutoFit/>
          </a:bodyPr>
          <a:lstStyle/>
          <a:p>
            <a:pPr>
              <a:defRPr sz="9600"/>
            </a:pPr>
            <a:r>
              <a:rPr sz="6000" b="0" dirty="0">
                <a:latin typeface="楷体" charset="-122"/>
                <a:ea typeface="楷体" charset="-122"/>
              </a:rPr>
              <a:t>180+</a:t>
            </a:r>
            <a:r>
              <a:rPr sz="2800" dirty="0">
                <a:solidFill>
                  <a:schemeClr val="accent6">
                    <a:lumMod val="50000"/>
                  </a:schemeClr>
                </a:solidFill>
                <a:latin typeface="仿宋" charset="-122"/>
                <a:ea typeface="仿宋" charset="-122"/>
              </a:rPr>
              <a:t>幅 </a:t>
            </a:r>
            <a:r>
              <a:rPr sz="2800" dirty="0" err="1">
                <a:solidFill>
                  <a:schemeClr val="accent6">
                    <a:lumMod val="50000"/>
                  </a:schemeClr>
                </a:solidFill>
                <a:latin typeface="仿宋" charset="-122"/>
                <a:ea typeface="仿宋" charset="-122"/>
              </a:rPr>
              <a:t>珍品藏于莫斯科博物馆</a:t>
            </a:r>
          </a:p>
        </p:txBody>
      </p:sp>
      <p:sp>
        <p:nvSpPr>
          <p:cNvPr id="2" name="文本框 1"/>
          <p:cNvSpPr txBox="1"/>
          <p:nvPr/>
        </p:nvSpPr>
        <p:spPr>
          <a:xfrm>
            <a:off x="12385675" y="50482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sp>
        <p:nvSpPr>
          <p:cNvPr id="3" name="文本框 2"/>
          <p:cNvSpPr txBox="1"/>
          <p:nvPr/>
        </p:nvSpPr>
        <p:spPr>
          <a:xfrm>
            <a:off x="-384810" y="446405"/>
            <a:ext cx="1336040" cy="9737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eaVert" wrap="square" lIns="50800" tIns="50800" rIns="50800" bIns="50800" numCol="1" spcCol="38100" rtlCol="0" anchor="ctr" forceAA="0">
            <a:spAutoFit/>
          </a:bodyPr>
          <a:lstStyle/>
          <a:p>
            <a:pPr marL="0" marR="0" indent="0" algn="ctr" defTabSz="584200" rtl="0" fontAlgn="auto" latinLnBrk="0" hangingPunct="0">
              <a:lnSpc>
                <a:spcPct val="150000"/>
              </a:lnSpc>
              <a:spcBef>
                <a:spcPts val="0"/>
              </a:spcBef>
              <a:spcAft>
                <a:spcPts val="0"/>
              </a:spcAft>
              <a:buClrTx/>
              <a:buSzTx/>
              <a:buFontTx/>
              <a:buNone/>
            </a:pPr>
            <a:r>
              <a:rPr b="0" dirty="0" err="1">
                <a:solidFill>
                  <a:schemeClr val="bg2">
                    <a:lumMod val="40000"/>
                    <a:lumOff val="60000"/>
                  </a:schemeClr>
                </a:solidFill>
                <a:latin typeface="方正小篆体" panose="03000509000000000000" charset="-122"/>
                <a:ea typeface="方正小篆体" panose="03000509000000000000" charset="-122"/>
                <a:sym typeface="+mn-ea"/>
              </a:rPr>
              <a:t>朱仙古镇木版年画集团</a:t>
            </a:r>
            <a:endParaRPr kumimoji="0" lang="zh-CN" altLang="en-US" b="0" i="0" u="none" strike="noStrike" cap="none" spc="0" normalizeH="0" baseline="0" dirty="0" err="1">
              <a:ln>
                <a:noFill/>
              </a:ln>
              <a:solidFill>
                <a:schemeClr val="bg2">
                  <a:lumMod val="40000"/>
                  <a:lumOff val="60000"/>
                </a:schemeClr>
              </a:solidFill>
              <a:effectLst/>
              <a:uFillTx/>
              <a:latin typeface="方正小篆体" panose="03000509000000000000" charset="-122"/>
              <a:ea typeface="方正小篆体" panose="03000509000000000000" charset="-122"/>
              <a:cs typeface="微软雅黑 Light" charset="-122"/>
              <a:sym typeface="+mn-ea"/>
            </a:endParaRPr>
          </a:p>
        </p:txBody>
      </p:sp>
      <p:pic>
        <p:nvPicPr>
          <p:cNvPr id="4" name="image4.png"/>
          <p:cNvPicPr>
            <a:picLocks noChangeAspect="1"/>
          </p:cNvPicPr>
          <p:nvPr/>
        </p:nvPicPr>
        <p:blipFill>
          <a:blip r:embed="rId2" cstate="email">
            <a:grayscl/>
            <a:lum bright="60000"/>
            <a:extLst>
              <a:ext uri="{28A0092B-C50C-407E-A947-70E740481C1C}">
                <a14:useLocalDpi xmlns:a14="http://schemas.microsoft.com/office/drawing/2010/main"/>
              </a:ext>
            </a:extLst>
          </a:blip>
          <a:srcRect/>
          <a:stretch>
            <a:fillRect/>
          </a:stretch>
        </p:blipFill>
        <p:spPr>
          <a:xfrm>
            <a:off x="12449175" y="701675"/>
            <a:ext cx="1120775" cy="1057275"/>
          </a:xfrm>
          <a:prstGeom prst="rect">
            <a:avLst/>
          </a:prstGeom>
          <a:ln w="12700">
            <a:miter lim="400000"/>
            <a:headEnd/>
            <a:tailEnd/>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33115" y="3484880"/>
            <a:ext cx="6337935" cy="10057765"/>
          </a:xfrm>
          <a:prstGeom prst="rect">
            <a:avLst/>
          </a:prstGeom>
        </p:spPr>
      </p:pic>
      <p:sp>
        <p:nvSpPr>
          <p:cNvPr id="168" name="Shape 168"/>
          <p:cNvSpPr>
            <a:spLocks noGrp="1"/>
          </p:cNvSpPr>
          <p:nvPr>
            <p:ph type="title"/>
          </p:nvPr>
        </p:nvSpPr>
        <p:spPr>
          <a:prstGeom prst="rect">
            <a:avLst/>
          </a:prstGeom>
        </p:spPr>
        <p:txBody>
          <a:bodyPr/>
          <a:lstStyle/>
          <a:p>
            <a:pPr>
              <a:defRPr>
                <a:latin typeface="微软雅黑 Light" charset="-122"/>
                <a:ea typeface="微软雅黑 Light" charset="-122"/>
                <a:cs typeface="微软雅黑 Light" charset="-122"/>
                <a:sym typeface="微软雅黑 Light" charset="-122"/>
              </a:defRPr>
            </a:pPr>
            <a:r>
              <a:rPr sz="5400" dirty="0" err="1">
                <a:latin typeface="华文行楷" charset="-122"/>
                <a:ea typeface="华文行楷" charset="-122"/>
              </a:rPr>
              <a:t>朱仙镇木版年画印象</a:t>
            </a:r>
            <a:r>
              <a:rPr sz="5400" dirty="0">
                <a:latin typeface="宋体" pitchFamily="2" charset="-122"/>
                <a:ea typeface="宋体" pitchFamily="2" charset="-122"/>
              </a:rPr>
              <a:t/>
            </a:r>
            <a:br>
              <a:rPr sz="5400" dirty="0">
                <a:latin typeface="宋体" pitchFamily="2" charset="-122"/>
                <a:ea typeface="宋体" pitchFamily="2" charset="-122"/>
              </a:rPr>
            </a:br>
            <a:r>
              <a:rPr dirty="0">
                <a:latin typeface="宋体" pitchFamily="2" charset="-122"/>
                <a:ea typeface="宋体" pitchFamily="2" charset="-122"/>
              </a:rPr>
              <a:t>                      </a:t>
            </a:r>
            <a:r>
              <a:rPr sz="2400" dirty="0">
                <a:latin typeface="楷体" charset="-122"/>
                <a:ea typeface="楷体" charset="-122"/>
              </a:rPr>
              <a:t>—— </a:t>
            </a:r>
            <a:r>
              <a:rPr sz="2400" dirty="0" err="1">
                <a:latin typeface="楷体" charset="-122"/>
                <a:ea typeface="楷体" charset="-122"/>
              </a:rPr>
              <a:t>媒体报道</a:t>
            </a:r>
            <a:endParaRPr sz="2400" dirty="0">
              <a:latin typeface="楷体" charset="-122"/>
              <a:ea typeface="楷体" charset="-122"/>
            </a:endParaRPr>
          </a:p>
        </p:txBody>
      </p:sp>
      <p:pic>
        <p:nvPicPr>
          <p:cNvPr id="169" name="image4.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46060" y="743113"/>
            <a:ext cx="935827" cy="882454"/>
          </a:xfrm>
          <a:prstGeom prst="rect">
            <a:avLst/>
          </a:prstGeom>
          <a:ln w="12700">
            <a:miter lim="400000"/>
            <a:headEnd/>
            <a:tailEnd/>
          </a:ln>
        </p:spPr>
      </p:pic>
    </p:spTree>
  </p:cSld>
  <p:clrMapOvr>
    <a:masterClrMapping/>
  </p:clrMapOvr>
  <p:transition spd="slow"/>
</p:sld>
</file>

<file path=ppt/theme/theme1.xml><?xml version="1.0" encoding="utf-8"?>
<a:theme xmlns:a="http://schemas.openxmlformats.org/drawingml/2006/main" name="Parchment">
  <a:themeElements>
    <a:clrScheme name="Parchment">
      <a:dk1>
        <a:srgbClr val="3E231A"/>
      </a:dk1>
      <a:lt1>
        <a:srgbClr val="24383E"/>
      </a:lt1>
      <a:dk2>
        <a:srgbClr val="A7A7A7"/>
      </a:dk2>
      <a:lt2>
        <a:srgbClr val="535353"/>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Helvetica Neue"/>
        <a:ea typeface="Helvetica Neue"/>
        <a:cs typeface="Helvetica Neue"/>
      </a:majorFont>
      <a:minorFont>
        <a:latin typeface="Helvetica"/>
        <a:ea typeface="Helvetica"/>
        <a:cs typeface="Helvetica"/>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4383E"/>
        </a:solidFill>
        <a:ln w="25400" cap="flat">
          <a:solidFill>
            <a:schemeClr val="accent1"/>
          </a:solidFill>
          <a:prstDash val="solid"/>
          <a:round/>
        </a:ln>
        <a:effectLst>
          <a:outerShdw blurRad="50800" dist="25400" dir="5400000" rotWithShape="0">
            <a:srgbClr val="000000">
              <a:alpha val="25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defRPr kumimoji="0" sz="3600" b="0" i="0" u="none" strike="noStrike" cap="none" spc="0" normalizeH="0" baseline="0">
            <a:ln>
              <a:noFill/>
            </a:ln>
            <a:solidFill>
              <a:srgbClr val="3E231A"/>
            </a:solidFill>
            <a:effectLst/>
            <a:uFillTx/>
            <a:latin typeface="Papyrus"/>
            <a:ea typeface="Papyrus"/>
            <a:cs typeface="Papyrus"/>
            <a:sym typeface="Papyrus"/>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400" dir="5400000" rotWithShape="0">
            <a:srgbClr val="000000">
              <a:alpha val="2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hment">
  <a:themeElements>
    <a:clrScheme name="Parchment">
      <a:dk1>
        <a:srgbClr val="000000"/>
      </a:dk1>
      <a:lt1>
        <a:srgbClr val="FFFFFF"/>
      </a:lt1>
      <a:dk2>
        <a:srgbClr val="A7A7A7"/>
      </a:dk2>
      <a:lt2>
        <a:srgbClr val="535353"/>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Helvetica Neue"/>
        <a:ea typeface="Helvetica Neue"/>
        <a:cs typeface="Helvetica Neue"/>
      </a:majorFont>
      <a:minorFont>
        <a:latin typeface="Helvetica"/>
        <a:ea typeface="Helvetica"/>
        <a:cs typeface="Helvetica"/>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4383E"/>
        </a:solidFill>
        <a:ln w="25400" cap="flat">
          <a:solidFill>
            <a:schemeClr val="accent1"/>
          </a:solidFill>
          <a:prstDash val="solid"/>
          <a:round/>
        </a:ln>
        <a:effectLst>
          <a:outerShdw blurRad="50800" dist="25400" dir="5400000" rotWithShape="0">
            <a:srgbClr val="000000">
              <a:alpha val="25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defRPr kumimoji="0" sz="3600" b="0" i="0" u="none" strike="noStrike" cap="none" spc="0" normalizeH="0" baseline="0">
            <a:ln>
              <a:noFill/>
            </a:ln>
            <a:solidFill>
              <a:srgbClr val="3E231A"/>
            </a:solidFill>
            <a:effectLst/>
            <a:uFillTx/>
            <a:latin typeface="Papyrus"/>
            <a:ea typeface="Papyrus"/>
            <a:cs typeface="Papyrus"/>
            <a:sym typeface="Papyrus"/>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50800" dist="25400" dir="5400000" rotWithShape="0">
            <a:srgbClr val="000000">
              <a:alpha val="2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50000"/>
          </a:lnSpc>
          <a:spcBef>
            <a:spcPts val="0"/>
          </a:spcBef>
          <a:spcAft>
            <a:spcPts val="0"/>
          </a:spcAft>
          <a:buClrTx/>
          <a:buSzTx/>
          <a:buFontTx/>
          <a:buNone/>
          <a:defRPr kumimoji="0" sz="5400" b="1" i="0" u="none" strike="noStrike" cap="none" spc="0" normalizeH="0" baseline="0">
            <a:ln>
              <a:noFill/>
            </a:ln>
            <a:solidFill>
              <a:srgbClr val="3E231A"/>
            </a:solidFill>
            <a:effectLst/>
            <a:uFillTx/>
            <a:latin typeface="微软雅黑 Light" charset="-122"/>
            <a:ea typeface="微软雅黑 Light" charset="-122"/>
            <a:cs typeface="微软雅黑 Light" charset="-122"/>
            <a:sym typeface="微软雅黑 Light" charset="-122"/>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1094</Words>
  <Application>Microsoft Office PowerPoint</Application>
  <PresentationFormat>自定义</PresentationFormat>
  <Paragraphs>361</Paragraphs>
  <Slides>75</Slides>
  <Notes>0</Notes>
  <HiddenSlides>0</HiddenSlides>
  <MMClips>0</MMClips>
  <ScaleCrop>false</ScaleCrop>
  <HeadingPairs>
    <vt:vector size="4" baseType="variant">
      <vt:variant>
        <vt:lpstr>主题</vt:lpstr>
      </vt:variant>
      <vt:variant>
        <vt:i4>1</vt:i4>
      </vt:variant>
      <vt:variant>
        <vt:lpstr>幻灯片标题</vt:lpstr>
      </vt:variant>
      <vt:variant>
        <vt:i4>75</vt:i4>
      </vt:variant>
    </vt:vector>
  </HeadingPairs>
  <TitlesOfParts>
    <vt:vector size="76" baseType="lpstr">
      <vt:lpstr>Parchment</vt:lpstr>
      <vt:lpstr>PowerPoint 演示文稿</vt:lpstr>
      <vt:lpstr>朱仙镇木版年画印象        —— 人物篇</vt:lpstr>
      <vt:lpstr>PowerPoint 演示文稿</vt:lpstr>
      <vt:lpstr>PowerPoint 演示文稿</vt:lpstr>
      <vt:lpstr>PowerPoint 演示文稿</vt:lpstr>
      <vt:lpstr>PowerPoint 演示文稿</vt:lpstr>
      <vt:lpstr>朱仙镇木版年画在国外                          </vt:lpstr>
      <vt:lpstr>PowerPoint 演示文稿</vt:lpstr>
      <vt:lpstr>朱仙镇木版年画印象                       —— 媒体报道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朱仙镇</vt:lpstr>
      <vt:lpstr>PowerPoint 演示文稿</vt:lpstr>
      <vt:lpstr>PowerPoint 演示文稿</vt:lpstr>
      <vt:lpstr>PowerPoint 演示文稿</vt:lpstr>
      <vt:lpstr>朱仙镇木版年画</vt:lpstr>
      <vt:lpstr>PowerPoint 演示文稿</vt:lpstr>
      <vt:lpstr>PowerPoint 演示文稿</vt:lpstr>
      <vt:lpstr>其艺术价值</vt:lpstr>
      <vt:lpstr>题材内容的民间性</vt:lpstr>
      <vt:lpstr>人物造型的夸张性</vt:lpstr>
      <vt:lpstr>画面构图的饱满性</vt:lpstr>
      <vt:lpstr>刻画线条的艺术性</vt:lpstr>
      <vt:lpstr>画面色彩的装饰性</vt:lpstr>
      <vt:lpstr>其学术价值</vt:lpstr>
      <vt:lpstr>视觉上：古朴夸张</vt:lpstr>
      <vt:lpstr>构成上：富有动感</vt:lpstr>
      <vt:lpstr>色彩上：扁平、装饰性</vt:lpstr>
      <vt:lpstr>其收藏价值</vt:lpstr>
      <vt:lpstr>历史悠久、艺术风格独特</vt:lpstr>
      <vt:lpstr>手工原作艺术品</vt:lpstr>
      <vt:lpstr>濒临灭绝</vt:lpstr>
      <vt:lpstr>PowerPoint 演示文稿</vt:lpstr>
      <vt:lpstr>名人效应，提升其价值和品位</vt:lpstr>
      <vt:lpstr>符合藏品的价值属性</vt:lpstr>
      <vt:lpstr>开封朱仙古镇木版年画集团</vt:lpstr>
      <vt:lpstr>公司与政府合作协议</vt:lpstr>
      <vt:lpstr>合作成立独立运营公司</vt:lpstr>
      <vt:lpstr>开封朱仙古镇木版年画集团 对朱仙镇木版年画市场具有垄断地位</vt:lpstr>
      <vt:lpstr>PowerPoint 演示文稿</vt:lpstr>
      <vt:lpstr>PowerPoint 演示文稿</vt:lpstr>
      <vt:lpstr>朱仙镇木版年画市场的垄断地位</vt:lpstr>
      <vt:lpstr>朱仙镇木版年画市场的垄断地位</vt:lpstr>
      <vt:lpstr>公司的发展</vt:lpstr>
      <vt:lpstr>公司的产业布局</vt:lpstr>
      <vt:lpstr>公司组织架构</vt:lpstr>
      <vt:lpstr>标准化成品展示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mao mao</dc:creator>
  <cp:lastModifiedBy>沐梓</cp:lastModifiedBy>
  <cp:revision>42</cp:revision>
  <dcterms:created xsi:type="dcterms:W3CDTF">2016-07-21T05:25:00Z</dcterms:created>
  <dcterms:modified xsi:type="dcterms:W3CDTF">2016-07-30T13:45:05Z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2052-10.1.0.5740</vt:lpwstr>
  </property>
</Properties>
</file>